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</p:sldIdLst>
  <p:sldSz cy="6858000" cx="12192000"/>
  <p:notesSz cx="6858000" cy="9144000"/>
  <p:embeddedFontLst>
    <p:embeddedFont>
      <p:font typeface="Montserrat"/>
      <p:regular r:id="rId33"/>
      <p:bold r:id="rId34"/>
      <p:italic r:id="rId35"/>
      <p:boldItalic r:id="rId36"/>
    </p:embeddedFont>
    <p:embeddedFont>
      <p:font typeface="Montserrat Medium"/>
      <p:regular r:id="rId37"/>
      <p:bold r:id="rId38"/>
      <p:italic r:id="rId39"/>
      <p:boldItalic r:id="rId40"/>
    </p:embeddedFont>
    <p:embeddedFont>
      <p:font typeface="Bebas Neue"/>
      <p:regular r:id="rId41"/>
    </p:embeddedFont>
    <p:embeddedFont>
      <p:font typeface="Gill Sans"/>
      <p:regular r:id="rId42"/>
      <p:bold r:id="rId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Medium-boldItalic.fntdata"/><Relationship Id="rId20" Type="http://schemas.openxmlformats.org/officeDocument/2006/relationships/slide" Target="slides/slide16.xml"/><Relationship Id="rId42" Type="http://schemas.openxmlformats.org/officeDocument/2006/relationships/font" Target="fonts/GillSans-regular.fntdata"/><Relationship Id="rId41" Type="http://schemas.openxmlformats.org/officeDocument/2006/relationships/font" Target="fonts/BebasNeue-regular.fntdata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43" Type="http://schemas.openxmlformats.org/officeDocument/2006/relationships/font" Target="fonts/GillSans-bold.fntdata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font" Target="fonts/Montserrat-regular.fntdata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font" Target="fonts/Montserrat-italic.fntdata"/><Relationship Id="rId12" Type="http://schemas.openxmlformats.org/officeDocument/2006/relationships/slide" Target="slides/slide8.xml"/><Relationship Id="rId34" Type="http://schemas.openxmlformats.org/officeDocument/2006/relationships/font" Target="fonts/Montserrat-bold.fntdata"/><Relationship Id="rId15" Type="http://schemas.openxmlformats.org/officeDocument/2006/relationships/slide" Target="slides/slide11.xml"/><Relationship Id="rId37" Type="http://schemas.openxmlformats.org/officeDocument/2006/relationships/font" Target="fonts/MontserratMedium-regular.fntdata"/><Relationship Id="rId14" Type="http://schemas.openxmlformats.org/officeDocument/2006/relationships/slide" Target="slides/slide10.xml"/><Relationship Id="rId36" Type="http://schemas.openxmlformats.org/officeDocument/2006/relationships/font" Target="fonts/Montserrat-boldItalic.fntdata"/><Relationship Id="rId17" Type="http://schemas.openxmlformats.org/officeDocument/2006/relationships/slide" Target="slides/slide13.xml"/><Relationship Id="rId39" Type="http://schemas.openxmlformats.org/officeDocument/2006/relationships/font" Target="fonts/MontserratMedium-italic.fntdata"/><Relationship Id="rId16" Type="http://schemas.openxmlformats.org/officeDocument/2006/relationships/slide" Target="slides/slide12.xml"/><Relationship Id="rId38" Type="http://schemas.openxmlformats.org/officeDocument/2006/relationships/font" Target="fonts/MontserratMedium-bold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I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8" name="Google Shape;98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c8f80506fa_0_5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2c8f80506fa_0_5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Top 3 are: Plumbing, renovations, electrical (upper graph)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Top 3 (bottom): Safety Systems, Other, Roofing</a:t>
            </a:r>
            <a:endParaRPr/>
          </a:p>
        </p:txBody>
      </p:sp>
      <p:sp>
        <p:nvSpPr>
          <p:cNvPr id="164" name="Google Shape;164;g2c8f80506fa_0_5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c8f80506fa_0_6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2c8f80506fa_0_6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g2c8f80506fa_0_6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c8f80506fa_0_8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2c8f80506fa_0_8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g2c8f80506fa_0_8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c8f80506fa_0_1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2c8f80506fa_0_1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g2c8f80506fa_0_12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c8f80506fa_0_1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2c8f80506fa_0_13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g2c8f80506fa_0_13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2c8f80506fa_0_15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2c8f80506fa_0_15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g2c8f80506fa_0_15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2c8f80506fa_0_17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2c8f80506fa_0_17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g2c8f80506fa_0_17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2c8f80506fa_0_1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2c8f80506fa_0_1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Building permit approvals during covid slowed down</a:t>
            </a:r>
            <a:endParaRPr/>
          </a:p>
        </p:txBody>
      </p:sp>
      <p:sp>
        <p:nvSpPr>
          <p:cNvPr id="269" name="Google Shape;269;g2c8f80506fa_0_11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f536bf5da6_7_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1f536bf5da6_7_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g1f536bf5da6_7_1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2c8f80506fa_0_2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2c8f80506fa_0_2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Might need to search for the reasons? (also for the next slide)</a:t>
            </a:r>
            <a:endParaRPr/>
          </a:p>
        </p:txBody>
      </p:sp>
      <p:sp>
        <p:nvSpPr>
          <p:cNvPr id="284" name="Google Shape;284;g2c8f80506fa_0_21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c8f80506fa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2c8f80506fa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g2c8f80506fa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2c8f80506fa_0_2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2c8f80506fa_0_22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g2c8f80506fa_0_22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f536bf5da6_6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1f536bf5da6_6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g1f536bf5da6_6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1f536bf5da6_6_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1f536bf5da6_6_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/>
              <a:t>If you guys have any better solution to this question, u guys can correct me. Here’s how I did with the data: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Ideally, it might be easier to use the “YR_REMODEL” column to find out the year that the property is remodeled and collect data (especially “RES_UNITS” (number of residential units) or “LOT_SIZE” (lot size of the property)) to determine whether a multi-family property is remodeled to multiple single-family units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The problem is that 2004-2007 dataset does not contain any similar column for “YR_REMODEL” and “RES_UNITS”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So, the alternative solution is to compare the PIDs between two consecutive years, the ones that appear in the previous year but not the later year is considered as lost units; the ones that appear in the later year but not the previous year is considered as newly-built units</a:t>
            </a:r>
            <a:endParaRPr/>
          </a:p>
        </p:txBody>
      </p:sp>
      <p:sp>
        <p:nvSpPr>
          <p:cNvPr id="315" name="Google Shape;315;g1f536bf5da6_6_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2c8f80506fa_0_2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2c8f80506fa_0_24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Average housing units lost per year: 411 units</a:t>
            </a:r>
            <a:endParaRPr/>
          </a:p>
        </p:txBody>
      </p:sp>
      <p:sp>
        <p:nvSpPr>
          <p:cNvPr id="322" name="Google Shape;322;g2c8f80506fa_0_24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2c8f80506fa_0_24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2c8f80506fa_0_24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Upper graph: 2013-2014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Bottom graph: 2014-2015 (only year where CP </a:t>
            </a:r>
            <a:r>
              <a:rPr lang="en-IN"/>
              <a:t>suppresses</a:t>
            </a:r>
            <a:r>
              <a:rPr lang="en-IN"/>
              <a:t> CD in new units)</a:t>
            </a:r>
            <a:endParaRPr/>
          </a:p>
        </p:txBody>
      </p:sp>
      <p:sp>
        <p:nvSpPr>
          <p:cNvPr id="331" name="Google Shape;331;g2c8f80506fa_0_24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2c8f80506fa_0_25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2c8f80506fa_0_25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g2c8f80506fa_0_25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2c8f80506fa_0_26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2c8f80506fa_0_26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g2c8f80506fa_0_26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63" name="Google Shape;363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IN" sz="1000">
                <a:solidFill>
                  <a:srgbClr val="3D3D3D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R1/R4 trend, our report mentions specifically </a:t>
            </a:r>
            <a:r>
              <a:rPr lang="en-IN">
                <a:latin typeface="Times New Roman"/>
                <a:ea typeface="Times New Roman"/>
                <a:cs typeface="Times New Roman"/>
                <a:sym typeface="Times New Roman"/>
              </a:rPr>
              <a:t>02108, 02115, and 02116</a:t>
            </a:r>
            <a:endParaRPr sz="1000">
              <a:solidFill>
                <a:srgbClr val="3D3D3D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11" name="Google Shape;111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f535f6df55_0_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1f535f6df55_0_2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g1f535f6df55_0_2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f535f6df55_0_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413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3A694"/>
              </a:buClr>
              <a:buSzPts val="200"/>
              <a:buFont typeface="Noto Sans Symbols"/>
              <a:buChar char="◼"/>
            </a:pPr>
            <a:r>
              <a:rPr lang="en-IN" sz="1000">
                <a:solidFill>
                  <a:srgbClr val="3D3D3D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Where are housing remodels and renovations happening? </a:t>
            </a:r>
            <a:endParaRPr sz="200">
              <a:solidFill>
                <a:srgbClr val="3D3D3D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3A694"/>
              </a:buClr>
              <a:buSzPts val="1000"/>
              <a:buFont typeface="Noto Sans Symbols"/>
              <a:buChar char="◼"/>
            </a:pPr>
            <a:r>
              <a:rPr lang="en-IN" sz="1000">
                <a:solidFill>
                  <a:srgbClr val="3D3D3D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Mention that 2008 data is missing</a:t>
            </a:r>
            <a:endParaRPr sz="1000">
              <a:solidFill>
                <a:srgbClr val="3D3D3D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D3D3D"/>
              </a:buClr>
              <a:buSzPts val="1000"/>
              <a:buFont typeface="Montserrat Medium"/>
              <a:buChar char="◼"/>
            </a:pPr>
            <a:r>
              <a:rPr lang="en-IN" sz="1000">
                <a:solidFill>
                  <a:srgbClr val="3D3D3D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For stats, we’ll be excluding data from 2006-2009 and 2024, 2006-2009 seems to be documented incompletely (huge gap in amount compare to 2010), 2024 (not finished yet, so exclude)</a:t>
            </a:r>
            <a:endParaRPr sz="1000">
              <a:solidFill>
                <a:srgbClr val="3D3D3D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24" name="Google Shape;124;g1f535f6df55_0_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1f536bf5da6_2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1f536bf5da6_2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Just for reference</a:t>
            </a:r>
            <a:endParaRPr/>
          </a:p>
        </p:txBody>
      </p:sp>
      <p:sp>
        <p:nvSpPr>
          <p:cNvPr id="132" name="Google Shape;132;g1f536bf5da6_2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c8f80506fa_0_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c8f80506fa_0_2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Just for reference:</a:t>
            </a:r>
            <a:br>
              <a:rPr lang="en-IN"/>
            </a:br>
            <a:r>
              <a:rPr lang="en-IN"/>
              <a:t>Number of permits issued each year: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0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For year 2006, 1 permits were issued.</a:t>
            </a:r>
            <a:endParaRPr sz="105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0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For year 2007, 1 permits were issued.</a:t>
            </a:r>
            <a:endParaRPr sz="105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0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For year 2009, 973 permits were issued.</a:t>
            </a:r>
            <a:endParaRPr sz="105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0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For year 2010, 35339 permits were issued.</a:t>
            </a:r>
            <a:endParaRPr sz="105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0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For year 2011, 39808 permits were issued.</a:t>
            </a:r>
            <a:endParaRPr sz="105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0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For year 2012, 41647 permits were issued.</a:t>
            </a:r>
            <a:endParaRPr sz="105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0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For year 2013, 42837 permits were issued.</a:t>
            </a:r>
            <a:endParaRPr sz="105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0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For year 2014, 46720 permits were issued.</a:t>
            </a:r>
            <a:endParaRPr sz="105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0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For year 2015, 47222 permits were issued.</a:t>
            </a:r>
            <a:endParaRPr sz="105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0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For year 2016, 48471 permits were issued.</a:t>
            </a:r>
            <a:endParaRPr sz="105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0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For year 2017, 48560 permits were issued.</a:t>
            </a:r>
            <a:endParaRPr sz="105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0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For year 2018, 47506 permits were issued.</a:t>
            </a:r>
            <a:endParaRPr sz="105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0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For year 2019, 48867 permits were issued.</a:t>
            </a:r>
            <a:endParaRPr sz="105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0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For year 2020, 34837 permits were issued.</a:t>
            </a:r>
            <a:endParaRPr sz="105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0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For year 2021, 40512 permits were issued.</a:t>
            </a:r>
            <a:endParaRPr sz="105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0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For year 2022, 43029 permits were issued.</a:t>
            </a:r>
            <a:endParaRPr sz="105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0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For year 2023, 41224 permits were issued.</a:t>
            </a:r>
            <a:endParaRPr sz="105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10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For year 2024, 5043 permits were issued.</a:t>
            </a:r>
            <a:endParaRPr sz="105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Percentage growth each year: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0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From 2006 to 2007:  0.00%</a:t>
            </a:r>
            <a:endParaRPr sz="105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0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From 2009 to 2010:  3531.96%</a:t>
            </a:r>
            <a:endParaRPr sz="105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0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From 2010 to 2011:  12.65%</a:t>
            </a:r>
            <a:endParaRPr sz="105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0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From 2011 to 2012:  4.62%</a:t>
            </a:r>
            <a:endParaRPr sz="105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0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From 2012 to 2013:  2.86%</a:t>
            </a:r>
            <a:endParaRPr sz="105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0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From 2013 to 2014:  9.06%</a:t>
            </a:r>
            <a:endParaRPr sz="105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0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From 2014 to 2015:  1.07%</a:t>
            </a:r>
            <a:endParaRPr sz="105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0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From 2015 to 2016:  2.64%</a:t>
            </a:r>
            <a:endParaRPr sz="105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0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From 2016 to 2017:  0.18%</a:t>
            </a:r>
            <a:endParaRPr sz="105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0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From 2017 to 2018: -2.17%</a:t>
            </a:r>
            <a:endParaRPr sz="105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0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From 2018 to 2019:  2.86%</a:t>
            </a:r>
            <a:endParaRPr sz="105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0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From 2019 to 2020: -28.71%</a:t>
            </a:r>
            <a:endParaRPr sz="105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0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From 2020 to 2021:  16.29%</a:t>
            </a:r>
            <a:endParaRPr sz="105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0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From 2021 to 2022:  6.21%</a:t>
            </a:r>
            <a:endParaRPr sz="105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0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From 2022 to 2023: -4.19%</a:t>
            </a:r>
            <a:endParaRPr/>
          </a:p>
        </p:txBody>
      </p:sp>
      <p:sp>
        <p:nvSpPr>
          <p:cNvPr id="139" name="Google Shape;139;g2c8f80506fa_0_2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c8f80506fa_0_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2c8f80506fa_0_3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IN" sz="10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For year 2019:</a:t>
            </a:r>
            <a:endParaRPr sz="105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IN" sz="10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   Top 3 neighborhoods with most permits:</a:t>
            </a:r>
            <a:endParaRPr sz="105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IN" sz="10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       Central Boston: 6598 permits</a:t>
            </a:r>
            <a:endParaRPr sz="105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IN" sz="10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       Dorchester: 6056 permits</a:t>
            </a:r>
            <a:endParaRPr sz="105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IN" sz="10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       Back Bay/Beacon Hill: 5237 permits</a:t>
            </a:r>
            <a:endParaRPr sz="105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10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   Neighborhood with fewest permits: Chestnut Hill (85 permits)</a:t>
            </a:r>
            <a:endParaRPr sz="105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IN" sz="10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For year 2020:</a:t>
            </a:r>
            <a:endParaRPr sz="105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IN" sz="10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   Top 3 neighborhoods with most permits:</a:t>
            </a:r>
            <a:endParaRPr sz="105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IN" sz="10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       Dorchester: 4497 permits</a:t>
            </a:r>
            <a:endParaRPr sz="105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IN" sz="10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       Central Boston: 4330 permits</a:t>
            </a:r>
            <a:endParaRPr sz="105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IN" sz="10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       Back Bay/Beacon Hill: 3212 permits</a:t>
            </a:r>
            <a:endParaRPr sz="105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0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   Neighborhood with fewest permits: Readville (2 permits)</a:t>
            </a:r>
            <a:endParaRPr sz="105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0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This and the following graphs do not have any data points for 2006, 2007, 2008, 2009 and 2024 as the data available is extremely limited and insignificant</a:t>
            </a:r>
            <a:endParaRPr sz="105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g2c8f80506fa_0_3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c8f80506fa_0_5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2c8f80506fa_0_5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g2c8f80506fa_0_5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2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2"/>
          <p:cNvSpPr txBox="1"/>
          <p:nvPr>
            <p:ph type="ctrTitle"/>
          </p:nvPr>
        </p:nvSpPr>
        <p:spPr>
          <a:xfrm>
            <a:off x="581191" y="1020431"/>
            <a:ext cx="10993549" cy="14750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ontserrat Medium"/>
              <a:buNone/>
              <a:defRPr sz="36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2"/>
          <p:cNvSpPr txBox="1"/>
          <p:nvPr>
            <p:ph idx="1" type="subTitle"/>
          </p:nvPr>
        </p:nvSpPr>
        <p:spPr>
          <a:xfrm>
            <a:off x="581194" y="2495445"/>
            <a:ext cx="10993546" cy="5903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72"/>
              <a:buNone/>
              <a:defRPr sz="1600" cap="none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8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104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2" name="Google Shape;22;p2"/>
          <p:cNvSpPr txBox="1"/>
          <p:nvPr>
            <p:ph idx="10" type="dt"/>
          </p:nvPr>
        </p:nvSpPr>
        <p:spPr>
          <a:xfrm>
            <a:off x="7605951" y="5956137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3F3F3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2"/>
          <p:cNvSpPr txBox="1"/>
          <p:nvPr>
            <p:ph idx="11" type="ftr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3F3F3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2"/>
          <p:cNvSpPr txBox="1"/>
          <p:nvPr>
            <p:ph idx="12" type="sldNum"/>
          </p:nvPr>
        </p:nvSpPr>
        <p:spPr>
          <a:xfrm>
            <a:off x="10558300" y="5956137"/>
            <a:ext cx="101644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1"/>
          <p:cNvSpPr/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11"/>
          <p:cNvSpPr txBox="1"/>
          <p:nvPr>
            <p:ph type="title"/>
          </p:nvPr>
        </p:nvSpPr>
        <p:spPr>
          <a:xfrm>
            <a:off x="581192" y="702156"/>
            <a:ext cx="11029616" cy="101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11"/>
          <p:cNvSpPr txBox="1"/>
          <p:nvPr>
            <p:ph idx="1" type="body"/>
          </p:nvPr>
        </p:nvSpPr>
        <p:spPr>
          <a:xfrm rot="5400000">
            <a:off x="4334603" y="-1417408"/>
            <a:ext cx="3522794" cy="110296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3756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indent="-322072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Char char="◼"/>
              <a:defRPr/>
            </a:lvl2pPr>
            <a:lvl3pPr indent="-310388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8"/>
              <a:buChar char="◼"/>
              <a:defRPr/>
            </a:lvl3pPr>
            <a:lvl4pPr indent="-298703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4"/>
              <a:buChar char="◼"/>
              <a:defRPr/>
            </a:lvl4pPr>
            <a:lvl5pPr indent="-298704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4"/>
              <a:buChar char="◼"/>
              <a:defRPr/>
            </a:lvl5pPr>
            <a:lvl6pPr indent="-333756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indent="-333756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indent="-333756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indent="-333756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  <p:sp>
        <p:nvSpPr>
          <p:cNvPr id="86" name="Google Shape;86;p11"/>
          <p:cNvSpPr txBox="1"/>
          <p:nvPr>
            <p:ph idx="10" type="dt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11"/>
          <p:cNvSpPr txBox="1"/>
          <p:nvPr>
            <p:ph idx="11" type="ftr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11"/>
          <p:cNvSpPr txBox="1"/>
          <p:nvPr>
            <p:ph idx="12" type="sldNum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2"/>
          <p:cNvSpPr/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12"/>
          <p:cNvSpPr txBox="1"/>
          <p:nvPr>
            <p:ph type="title"/>
          </p:nvPr>
        </p:nvSpPr>
        <p:spPr>
          <a:xfrm rot="5400000">
            <a:off x="7249746" y="2265181"/>
            <a:ext cx="5183073" cy="200416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12"/>
          <p:cNvSpPr txBox="1"/>
          <p:nvPr>
            <p:ph idx="1" type="body"/>
          </p:nvPr>
        </p:nvSpPr>
        <p:spPr>
          <a:xfrm rot="5400000">
            <a:off x="2131526" y="-680877"/>
            <a:ext cx="5183073" cy="78962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3756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indent="-333756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indent="-333756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indent="-333756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indent="-333756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indent="-333756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indent="-333756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indent="-333756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indent="-333756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  <p:sp>
        <p:nvSpPr>
          <p:cNvPr id="93" name="Google Shape;93;p12"/>
          <p:cNvSpPr txBox="1"/>
          <p:nvPr>
            <p:ph idx="10" type="dt"/>
          </p:nvPr>
        </p:nvSpPr>
        <p:spPr>
          <a:xfrm>
            <a:off x="8993673" y="5956137"/>
            <a:ext cx="132814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3F3F3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12"/>
          <p:cNvSpPr txBox="1"/>
          <p:nvPr>
            <p:ph idx="11" type="ftr"/>
          </p:nvPr>
        </p:nvSpPr>
        <p:spPr>
          <a:xfrm>
            <a:off x="774923" y="5951811"/>
            <a:ext cx="789627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12"/>
          <p:cNvSpPr txBox="1"/>
          <p:nvPr>
            <p:ph idx="12" type="sldNum"/>
          </p:nvPr>
        </p:nvSpPr>
        <p:spPr>
          <a:xfrm>
            <a:off x="10446615" y="5956137"/>
            <a:ext cx="116419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"/>
          <p:cNvSpPr/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27;p3"/>
          <p:cNvSpPr txBox="1"/>
          <p:nvPr>
            <p:ph type="title"/>
          </p:nvPr>
        </p:nvSpPr>
        <p:spPr>
          <a:xfrm>
            <a:off x="581192" y="702156"/>
            <a:ext cx="11029616" cy="101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3"/>
          <p:cNvSpPr txBox="1"/>
          <p:nvPr>
            <p:ph idx="1" type="body"/>
          </p:nvPr>
        </p:nvSpPr>
        <p:spPr>
          <a:xfrm>
            <a:off x="581192" y="2180496"/>
            <a:ext cx="11029615" cy="36783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33756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indent="-333756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indent="-333756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indent="-333756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indent="-333756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indent="-333756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indent="-333756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indent="-333756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indent="-333756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  <p:sp>
        <p:nvSpPr>
          <p:cNvPr id="29" name="Google Shape;29;p3"/>
          <p:cNvSpPr txBox="1"/>
          <p:nvPr>
            <p:ph idx="10" type="dt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3"/>
          <p:cNvSpPr txBox="1"/>
          <p:nvPr>
            <p:ph idx="11" type="ftr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3"/>
          <p:cNvSpPr txBox="1"/>
          <p:nvPr>
            <p:ph idx="12" type="sldNum"/>
          </p:nvPr>
        </p:nvSpPr>
        <p:spPr>
          <a:xfrm>
            <a:off x="10558300" y="5956137"/>
            <a:ext cx="10525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4"/>
          <p:cNvSpPr txBox="1"/>
          <p:nvPr>
            <p:ph idx="10" type="dt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4"/>
          <p:cNvSpPr txBox="1"/>
          <p:nvPr>
            <p:ph idx="11" type="ftr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4"/>
          <p:cNvSpPr txBox="1"/>
          <p:nvPr>
            <p:ph idx="12" type="sldNum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5"/>
          <p:cNvSpPr/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38;p5"/>
          <p:cNvSpPr txBox="1"/>
          <p:nvPr>
            <p:ph type="title"/>
          </p:nvPr>
        </p:nvSpPr>
        <p:spPr>
          <a:xfrm>
            <a:off x="575894" y="729658"/>
            <a:ext cx="11029616" cy="98833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0" type="dt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idx="11" type="ftr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2" type="sldNum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6"/>
          <p:cNvSpPr/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44;p6"/>
          <p:cNvSpPr txBox="1"/>
          <p:nvPr>
            <p:ph type="title"/>
          </p:nvPr>
        </p:nvSpPr>
        <p:spPr>
          <a:xfrm>
            <a:off x="581193" y="3043910"/>
            <a:ext cx="11029615" cy="149750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ontserrat Medium"/>
              <a:buNone/>
              <a:defRPr b="0" sz="3600" cap="none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6"/>
          <p:cNvSpPr txBox="1"/>
          <p:nvPr>
            <p:ph idx="1" type="body"/>
          </p:nvPr>
        </p:nvSpPr>
        <p:spPr>
          <a:xfrm>
            <a:off x="581192" y="4541417"/>
            <a:ext cx="11029615" cy="6005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656"/>
              <a:buNone/>
              <a:defRPr sz="1800" cap="none">
                <a:solidFill>
                  <a:schemeClr val="accent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6" name="Google Shape;46;p6"/>
          <p:cNvSpPr txBox="1"/>
          <p:nvPr>
            <p:ph idx="10" type="dt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3F3F3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1" type="ftr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3F3F3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12" type="sldNum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/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" name="Google Shape;51;p7"/>
          <p:cNvSpPr txBox="1"/>
          <p:nvPr>
            <p:ph type="title"/>
          </p:nvPr>
        </p:nvSpPr>
        <p:spPr>
          <a:xfrm>
            <a:off x="581193" y="729658"/>
            <a:ext cx="11029616" cy="98833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7"/>
          <p:cNvSpPr txBox="1"/>
          <p:nvPr>
            <p:ph idx="1" type="body"/>
          </p:nvPr>
        </p:nvSpPr>
        <p:spPr>
          <a:xfrm>
            <a:off x="581193" y="2228003"/>
            <a:ext cx="5422390" cy="36330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33756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indent="-333756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indent="-333756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indent="-333756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indent="-333756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indent="-333756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indent="-333756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indent="-333756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indent="-333756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  <p:sp>
        <p:nvSpPr>
          <p:cNvPr id="53" name="Google Shape;53;p7"/>
          <p:cNvSpPr txBox="1"/>
          <p:nvPr>
            <p:ph idx="2" type="body"/>
          </p:nvPr>
        </p:nvSpPr>
        <p:spPr>
          <a:xfrm>
            <a:off x="6188417" y="2228003"/>
            <a:ext cx="5422392" cy="36330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33756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indent="-333756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indent="-333756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indent="-333756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indent="-333756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indent="-333756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indent="-333756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indent="-333756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indent="-333756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1" type="ftr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7"/>
          <p:cNvSpPr txBox="1"/>
          <p:nvPr>
            <p:ph idx="12" type="sldNum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8"/>
          <p:cNvSpPr/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8"/>
          <p:cNvSpPr txBox="1"/>
          <p:nvPr>
            <p:ph type="title"/>
          </p:nvPr>
        </p:nvSpPr>
        <p:spPr>
          <a:xfrm>
            <a:off x="581193" y="729658"/>
            <a:ext cx="11029616" cy="98833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8"/>
          <p:cNvSpPr txBox="1"/>
          <p:nvPr>
            <p:ph idx="1" type="body"/>
          </p:nvPr>
        </p:nvSpPr>
        <p:spPr>
          <a:xfrm>
            <a:off x="887219" y="2250892"/>
            <a:ext cx="5087075" cy="53600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2024"/>
              <a:buNone/>
              <a:defRPr b="0" sz="2200">
                <a:solidFill>
                  <a:schemeClr val="accent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4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472"/>
              <a:buNone/>
              <a:defRPr b="1" sz="1600"/>
            </a:lvl9pPr>
          </a:lstStyle>
          <a:p/>
        </p:txBody>
      </p:sp>
      <p:sp>
        <p:nvSpPr>
          <p:cNvPr id="61" name="Google Shape;61;p8"/>
          <p:cNvSpPr txBox="1"/>
          <p:nvPr>
            <p:ph idx="2" type="body"/>
          </p:nvPr>
        </p:nvSpPr>
        <p:spPr>
          <a:xfrm>
            <a:off x="581194" y="2926052"/>
            <a:ext cx="5393100" cy="2934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3756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indent="-333756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indent="-333756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indent="-333756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indent="-333756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indent="-333756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indent="-333756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indent="-333756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indent="-333756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  <p:sp>
        <p:nvSpPr>
          <p:cNvPr id="62" name="Google Shape;62;p8"/>
          <p:cNvSpPr txBox="1"/>
          <p:nvPr>
            <p:ph idx="3" type="body"/>
          </p:nvPr>
        </p:nvSpPr>
        <p:spPr>
          <a:xfrm>
            <a:off x="6523735" y="2250892"/>
            <a:ext cx="5087073" cy="55337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2024"/>
              <a:buNone/>
              <a:defRPr b="0" sz="2200">
                <a:solidFill>
                  <a:schemeClr val="accent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4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472"/>
              <a:buNone/>
              <a:defRPr b="1" sz="1600"/>
            </a:lvl9pPr>
          </a:lstStyle>
          <a:p/>
        </p:txBody>
      </p:sp>
      <p:sp>
        <p:nvSpPr>
          <p:cNvPr id="63" name="Google Shape;63;p8"/>
          <p:cNvSpPr txBox="1"/>
          <p:nvPr>
            <p:ph idx="4" type="body"/>
          </p:nvPr>
        </p:nvSpPr>
        <p:spPr>
          <a:xfrm>
            <a:off x="6217709" y="2926052"/>
            <a:ext cx="5393100" cy="2934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3756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indent="-333756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indent="-333756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indent="-333756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indent="-333756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indent="-333756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indent="-333756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indent="-333756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indent="-333756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  <p:sp>
        <p:nvSpPr>
          <p:cNvPr id="64" name="Google Shape;64;p8"/>
          <p:cNvSpPr txBox="1"/>
          <p:nvPr>
            <p:ph idx="10" type="dt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8"/>
          <p:cNvSpPr txBox="1"/>
          <p:nvPr>
            <p:ph idx="11" type="ftr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8"/>
          <p:cNvSpPr txBox="1"/>
          <p:nvPr>
            <p:ph idx="12" type="sldNum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9"/>
          <p:cNvSpPr/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9"/>
          <p:cNvSpPr txBox="1"/>
          <p:nvPr>
            <p:ph type="title"/>
          </p:nvPr>
        </p:nvSpPr>
        <p:spPr>
          <a:xfrm>
            <a:off x="581192" y="5262296"/>
            <a:ext cx="4909445" cy="6895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Montserrat Medium"/>
              <a:buNone/>
              <a:defRPr b="0" sz="2000">
                <a:solidFill>
                  <a:srgbClr val="3F3F3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9"/>
          <p:cNvSpPr txBox="1"/>
          <p:nvPr>
            <p:ph idx="1" type="body"/>
          </p:nvPr>
        </p:nvSpPr>
        <p:spPr>
          <a:xfrm>
            <a:off x="447816" y="601200"/>
            <a:ext cx="11292840" cy="42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4544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40"/>
              <a:buChar char="◼"/>
              <a:defRPr sz="2000">
                <a:solidFill>
                  <a:schemeClr val="dk2"/>
                </a:solidFill>
              </a:defRPr>
            </a:lvl1pPr>
            <a:lvl2pPr indent="-333756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 sz="1800">
                <a:solidFill>
                  <a:schemeClr val="dk2"/>
                </a:solidFill>
              </a:defRPr>
            </a:lvl2pPr>
            <a:lvl3pPr indent="-322072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Char char="◼"/>
              <a:defRPr sz="1600">
                <a:solidFill>
                  <a:schemeClr val="dk2"/>
                </a:solidFill>
              </a:defRPr>
            </a:lvl3pPr>
            <a:lvl4pPr indent="-310388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4pPr>
            <a:lvl5pPr indent="-310388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5pPr>
            <a:lvl6pPr indent="-310388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6pPr>
            <a:lvl7pPr indent="-310388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7pPr>
            <a:lvl8pPr indent="-310388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8pPr>
            <a:lvl9pPr indent="-310388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1" name="Google Shape;71;p9"/>
          <p:cNvSpPr txBox="1"/>
          <p:nvPr>
            <p:ph idx="2" type="body"/>
          </p:nvPr>
        </p:nvSpPr>
        <p:spPr>
          <a:xfrm>
            <a:off x="5740823" y="5262296"/>
            <a:ext cx="5869987" cy="68951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r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SzPts val="1012"/>
              <a:buNone/>
              <a:defRPr sz="11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12"/>
              <a:buNone/>
              <a:defRPr sz="1100"/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2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828"/>
              <a:buNone/>
              <a:defRPr sz="900"/>
            </a:lvl9pPr>
          </a:lstStyle>
          <a:p/>
        </p:txBody>
      </p:sp>
      <p:sp>
        <p:nvSpPr>
          <p:cNvPr id="72" name="Google Shape;72;p9"/>
          <p:cNvSpPr txBox="1"/>
          <p:nvPr>
            <p:ph idx="10" type="dt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3F3F3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9"/>
          <p:cNvSpPr txBox="1"/>
          <p:nvPr>
            <p:ph idx="11" type="ftr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3F3F3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9"/>
          <p:cNvSpPr txBox="1"/>
          <p:nvPr>
            <p:ph idx="12" type="sldNum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0"/>
          <p:cNvSpPr txBox="1"/>
          <p:nvPr>
            <p:ph type="title"/>
          </p:nvPr>
        </p:nvSpPr>
        <p:spPr>
          <a:xfrm>
            <a:off x="581193" y="4693389"/>
            <a:ext cx="11029616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Medium"/>
              <a:buNone/>
              <a:defRPr b="0"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0"/>
          <p:cNvSpPr/>
          <p:nvPr>
            <p:ph idx="2" type="pic"/>
          </p:nvPr>
        </p:nvSpPr>
        <p:spPr>
          <a:xfrm>
            <a:off x="447817" y="599725"/>
            <a:ext cx="11290859" cy="3557252"/>
          </a:xfrm>
          <a:prstGeom prst="rect">
            <a:avLst/>
          </a:prstGeom>
          <a:noFill/>
          <a:ln>
            <a:noFill/>
          </a:ln>
        </p:spPr>
      </p:sp>
      <p:sp>
        <p:nvSpPr>
          <p:cNvPr id="78" name="Google Shape;78;p10"/>
          <p:cNvSpPr txBox="1"/>
          <p:nvPr>
            <p:ph idx="1" type="body"/>
          </p:nvPr>
        </p:nvSpPr>
        <p:spPr>
          <a:xfrm>
            <a:off x="581192" y="5260127"/>
            <a:ext cx="11029617" cy="5986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1104"/>
              <a:buNone/>
              <a:defRPr sz="1200"/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4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2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828"/>
              <a:buNone/>
              <a:defRPr sz="900"/>
            </a:lvl9pPr>
          </a:lstStyle>
          <a:p/>
        </p:txBody>
      </p:sp>
      <p:sp>
        <p:nvSpPr>
          <p:cNvPr id="79" name="Google Shape;79;p10"/>
          <p:cNvSpPr txBox="1"/>
          <p:nvPr>
            <p:ph idx="10" type="dt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0"/>
          <p:cNvSpPr txBox="1"/>
          <p:nvPr>
            <p:ph idx="11" type="ftr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10"/>
          <p:cNvSpPr txBox="1"/>
          <p:nvPr>
            <p:ph idx="12" type="sldNum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Medium"/>
              <a:buNone/>
              <a:defRPr b="0" i="0" sz="28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33756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656"/>
              <a:buFont typeface="Noto Sans Symbols"/>
              <a:buChar char="◼"/>
              <a:defRPr b="0" i="0" sz="1800" u="none" cap="none" strike="noStrik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indent="-322072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72"/>
              <a:buFont typeface="Noto Sans Symbols"/>
              <a:buChar char="◼"/>
              <a:defRPr b="0" i="0" sz="1600" u="none" cap="none" strike="noStrik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indent="-310388" lvl="2" marL="1371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288"/>
              <a:buFont typeface="Noto Sans Symbols"/>
              <a:buChar char="◼"/>
              <a:defRPr b="0" i="0" sz="1400" u="none" cap="none" strike="noStrik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indent="-298703" lvl="3" marL="18288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 Symbols"/>
              <a:buChar char="◼"/>
              <a:defRPr b="0" i="0" sz="1200" u="none" cap="none" strike="noStrik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indent="-298704" lvl="4" marL="22860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 Symbols"/>
              <a:buChar char="◼"/>
              <a:defRPr b="0" i="0" sz="1200" u="none" cap="none" strike="noStrik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indent="-298704" lvl="5" marL="2743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 Symbols"/>
              <a:buChar char="◼"/>
              <a:defRPr b="0" i="0" sz="1200" u="none" cap="none" strike="noStrik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98704" lvl="6" marL="3200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 Symbols"/>
              <a:buChar char="◼"/>
              <a:defRPr b="0" i="0" sz="1200" u="none" cap="none" strike="noStrik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98703" lvl="7" marL="3657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 Symbols"/>
              <a:buChar char="◼"/>
              <a:defRPr b="0" i="0" sz="1200" u="none" cap="none" strike="noStrik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98703" lvl="8" marL="4114800" marR="0" rtl="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ts val="1104"/>
              <a:buFont typeface="Noto Sans Symbols"/>
              <a:buChar char="◼"/>
              <a:defRPr b="0" i="0" sz="1200" u="none" cap="none" strike="noStrik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15" name="Google Shape;15;p1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1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7;p1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Relationship Id="rId4" Type="http://schemas.openxmlformats.org/officeDocument/2006/relationships/image" Target="../media/image16.png"/><Relationship Id="rId5" Type="http://schemas.openxmlformats.org/officeDocument/2006/relationships/image" Target="../media/image12.png"/><Relationship Id="rId6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Relationship Id="rId4" Type="http://schemas.openxmlformats.org/officeDocument/2006/relationships/image" Target="../media/image8.png"/><Relationship Id="rId5" Type="http://schemas.openxmlformats.org/officeDocument/2006/relationships/image" Target="../media/image31.png"/><Relationship Id="rId6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3.png"/><Relationship Id="rId4" Type="http://schemas.openxmlformats.org/officeDocument/2006/relationships/image" Target="../media/image3.png"/><Relationship Id="rId5" Type="http://schemas.openxmlformats.org/officeDocument/2006/relationships/image" Target="../media/image11.png"/><Relationship Id="rId6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png"/><Relationship Id="rId4" Type="http://schemas.openxmlformats.org/officeDocument/2006/relationships/image" Target="../media/image20.png"/><Relationship Id="rId5" Type="http://schemas.openxmlformats.org/officeDocument/2006/relationships/image" Target="../media/image15.png"/><Relationship Id="rId6" Type="http://schemas.openxmlformats.org/officeDocument/2006/relationships/image" Target="../media/image1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8.png"/><Relationship Id="rId4" Type="http://schemas.openxmlformats.org/officeDocument/2006/relationships/image" Target="../media/image33.png"/><Relationship Id="rId5" Type="http://schemas.openxmlformats.org/officeDocument/2006/relationships/image" Target="../media/image21.png"/><Relationship Id="rId6" Type="http://schemas.openxmlformats.org/officeDocument/2006/relationships/image" Target="../media/image3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.png"/><Relationship Id="rId4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8.png"/><Relationship Id="rId4" Type="http://schemas.openxmlformats.org/officeDocument/2006/relationships/image" Target="../media/image1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8.png"/><Relationship Id="rId4" Type="http://schemas.openxmlformats.org/officeDocument/2006/relationships/image" Target="../media/image2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0.png"/><Relationship Id="rId4" Type="http://schemas.openxmlformats.org/officeDocument/2006/relationships/image" Target="../media/image2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2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3"/>
          <p:cNvSpPr/>
          <p:nvPr/>
        </p:nvSpPr>
        <p:spPr>
          <a:xfrm>
            <a:off x="488050" y="501450"/>
            <a:ext cx="10032600" cy="258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A694"/>
              </a:buClr>
              <a:buSzPts val="6000"/>
              <a:buFont typeface="Bebas Neue"/>
              <a:buNone/>
            </a:pPr>
            <a:r>
              <a:rPr lang="en-IN" sz="5800">
                <a:solidFill>
                  <a:srgbClr val="13A694"/>
                </a:solidFill>
                <a:latin typeface="Bebas Neue"/>
                <a:ea typeface="Bebas Neue"/>
                <a:cs typeface="Bebas Neue"/>
                <a:sym typeface="Bebas Neue"/>
              </a:rPr>
              <a:t>Mid-Semester</a:t>
            </a:r>
            <a:r>
              <a:rPr b="0" i="0" lang="en-IN" sz="5800" u="none" cap="none" strike="noStrike">
                <a:solidFill>
                  <a:srgbClr val="13A694"/>
                </a:solidFill>
                <a:latin typeface="Bebas Neue"/>
                <a:ea typeface="Bebas Neue"/>
                <a:cs typeface="Bebas Neue"/>
                <a:sym typeface="Bebas Neue"/>
              </a:rPr>
              <a:t> Report: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A694"/>
              </a:buClr>
              <a:buSzPts val="6000"/>
              <a:buFont typeface="Bebas Neue"/>
              <a:buNone/>
            </a:pPr>
            <a:r>
              <a:rPr b="0" i="0" lang="en-IN" sz="5800" u="none" cap="none" strike="noStrike">
                <a:solidFill>
                  <a:srgbClr val="13A694"/>
                </a:solidFill>
                <a:latin typeface="Bebas Neue"/>
                <a:ea typeface="Bebas Neue"/>
                <a:cs typeface="Bebas Neue"/>
                <a:sym typeface="Bebas Neue"/>
              </a:rPr>
              <a:t>Remodelling and Unit Loss in Boston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A694"/>
              </a:buClr>
              <a:buSzPts val="6000"/>
              <a:buFont typeface="Bebas Neue"/>
              <a:buNone/>
            </a:pPr>
            <a:r>
              <a:rPr b="0" i="0" lang="en-IN" sz="5800" u="none" cap="none" strike="noStrike">
                <a:solidFill>
                  <a:srgbClr val="13A694"/>
                </a:solidFill>
                <a:latin typeface="Bebas Neue"/>
                <a:ea typeface="Bebas Neue"/>
                <a:cs typeface="Bebas Neue"/>
                <a:sym typeface="Bebas Neue"/>
              </a:rPr>
              <a:t>TEAM - A </a:t>
            </a:r>
            <a:endParaRPr b="0" i="0" sz="6400" u="none" cap="none" strike="noStrike">
              <a:solidFill>
                <a:srgbClr val="13A694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101" name="Google Shape;101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921175" y="3703250"/>
            <a:ext cx="2360925" cy="23149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8088" y="604250"/>
            <a:ext cx="6418749" cy="3126875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2"/>
          <p:cNvSpPr txBox="1"/>
          <p:nvPr>
            <p:ph type="title"/>
          </p:nvPr>
        </p:nvSpPr>
        <p:spPr>
          <a:xfrm>
            <a:off x="8945700" y="781525"/>
            <a:ext cx="2679300" cy="29496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000"/>
              <a:t>Number of permits (yearly) for each worktype category</a:t>
            </a:r>
            <a:endParaRPr sz="3000"/>
          </a:p>
        </p:txBody>
      </p:sp>
      <p:sp>
        <p:nvSpPr>
          <p:cNvPr id="168" name="Google Shape;168;p22"/>
          <p:cNvSpPr/>
          <p:nvPr/>
        </p:nvSpPr>
        <p:spPr>
          <a:xfrm>
            <a:off x="1729950" y="2617600"/>
            <a:ext cx="4620000" cy="8373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169" name="Google Shape;169;p22"/>
          <p:cNvCxnSpPr/>
          <p:nvPr/>
        </p:nvCxnSpPr>
        <p:spPr>
          <a:xfrm>
            <a:off x="641050" y="3011725"/>
            <a:ext cx="20100" cy="23058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0" name="Google Shape;170;p22"/>
          <p:cNvCxnSpPr/>
          <p:nvPr/>
        </p:nvCxnSpPr>
        <p:spPr>
          <a:xfrm flipH="1" rot="10800000">
            <a:off x="631625" y="5301875"/>
            <a:ext cx="478200" cy="156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1" name="Google Shape;171;p22"/>
          <p:cNvCxnSpPr/>
          <p:nvPr/>
        </p:nvCxnSpPr>
        <p:spPr>
          <a:xfrm flipH="1">
            <a:off x="640925" y="3018250"/>
            <a:ext cx="1079700" cy="57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72" name="Google Shape;172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62225" y="3898625"/>
            <a:ext cx="5756873" cy="282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3"/>
          <p:cNvSpPr txBox="1"/>
          <p:nvPr>
            <p:ph type="title"/>
          </p:nvPr>
        </p:nvSpPr>
        <p:spPr>
          <a:xfrm>
            <a:off x="581192" y="702156"/>
            <a:ext cx="11029500" cy="1013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Noticeable</a:t>
            </a:r>
            <a:r>
              <a:rPr lang="en-IN"/>
              <a:t> Findings</a:t>
            </a:r>
            <a:endParaRPr/>
          </a:p>
        </p:txBody>
      </p:sp>
      <p:sp>
        <p:nvSpPr>
          <p:cNvPr id="179" name="Google Shape;179;p23"/>
          <p:cNvSpPr txBox="1"/>
          <p:nvPr>
            <p:ph idx="1" type="body"/>
          </p:nvPr>
        </p:nvSpPr>
        <p:spPr>
          <a:xfrm>
            <a:off x="581200" y="1983025"/>
            <a:ext cx="11029500" cy="4524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352806" lvl="0" marL="457200" rtl="0" algn="l">
              <a:spcBef>
                <a:spcPts val="360"/>
              </a:spcBef>
              <a:spcAft>
                <a:spcPts val="0"/>
              </a:spcAft>
              <a:buSzPts val="1956"/>
              <a:buChar char="◼"/>
            </a:pPr>
            <a:r>
              <a:rPr b="1" lang="en-IN" sz="2100">
                <a:latin typeface="Montserrat"/>
                <a:ea typeface="Montserrat"/>
                <a:cs typeface="Montserrat"/>
                <a:sym typeface="Montserrat"/>
              </a:rPr>
              <a:t>Top 3 Worktype Categories (2010-2023)</a:t>
            </a:r>
            <a:r>
              <a:rPr lang="en-IN" sz="2100"/>
              <a:t>: </a:t>
            </a:r>
            <a:endParaRPr sz="2100"/>
          </a:p>
          <a:p>
            <a:pPr indent="-352806" lvl="1" marL="914400" rtl="0" algn="l">
              <a:spcBef>
                <a:spcPts val="0"/>
              </a:spcBef>
              <a:spcAft>
                <a:spcPts val="0"/>
              </a:spcAft>
              <a:buSzPts val="1956"/>
              <a:buChar char="◼"/>
            </a:pPr>
            <a:r>
              <a:rPr b="1" lang="en-IN" sz="19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Electrical</a:t>
            </a:r>
            <a:r>
              <a:rPr lang="en-IN" sz="1900"/>
              <a:t>: </a:t>
            </a:r>
            <a:r>
              <a:rPr b="1" lang="en-IN" sz="1900">
                <a:latin typeface="Montserrat"/>
                <a:ea typeface="Montserrat"/>
                <a:cs typeface="Montserrat"/>
                <a:sym typeface="Montserrat"/>
              </a:rPr>
              <a:t>174,688</a:t>
            </a:r>
            <a:r>
              <a:rPr lang="en-IN" sz="1900"/>
              <a:t> total, </a:t>
            </a:r>
            <a:r>
              <a:rPr b="1" lang="en-IN" sz="1900">
                <a:latin typeface="Montserrat"/>
                <a:ea typeface="Montserrat"/>
                <a:cs typeface="Montserrat"/>
                <a:sym typeface="Montserrat"/>
              </a:rPr>
              <a:t>12,478 permits/year</a:t>
            </a:r>
            <a:endParaRPr b="1"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-352806" lvl="1" marL="914400" rtl="0" algn="l">
              <a:spcBef>
                <a:spcPts val="0"/>
              </a:spcBef>
              <a:spcAft>
                <a:spcPts val="0"/>
              </a:spcAft>
              <a:buSzPts val="1956"/>
              <a:buChar char="◼"/>
            </a:pPr>
            <a:r>
              <a:rPr b="1" lang="en-IN" sz="19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Plumbing</a:t>
            </a:r>
            <a:r>
              <a:rPr lang="en-IN" sz="1900"/>
              <a:t>: </a:t>
            </a:r>
            <a:r>
              <a:rPr b="1" lang="en-IN" sz="1900">
                <a:latin typeface="Montserrat"/>
                <a:ea typeface="Montserrat"/>
                <a:cs typeface="Montserrat"/>
                <a:sym typeface="Montserrat"/>
              </a:rPr>
              <a:t>142,532</a:t>
            </a:r>
            <a:r>
              <a:rPr lang="en-IN" sz="1900"/>
              <a:t> total, </a:t>
            </a:r>
            <a:r>
              <a:rPr b="1" lang="en-IN" sz="1900">
                <a:latin typeface="Montserrat"/>
                <a:ea typeface="Montserrat"/>
                <a:cs typeface="Montserrat"/>
                <a:sym typeface="Montserrat"/>
              </a:rPr>
              <a:t>1</a:t>
            </a:r>
            <a:r>
              <a:rPr b="1" lang="en-IN" sz="1900">
                <a:latin typeface="Montserrat"/>
                <a:ea typeface="Montserrat"/>
                <a:cs typeface="Montserrat"/>
                <a:sym typeface="Montserrat"/>
              </a:rPr>
              <a:t>0,181 permits/year</a:t>
            </a:r>
            <a:endParaRPr b="1"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-352806" lvl="1" marL="914400" rtl="0" algn="l">
              <a:spcBef>
                <a:spcPts val="0"/>
              </a:spcBef>
              <a:spcAft>
                <a:spcPts val="0"/>
              </a:spcAft>
              <a:buSzPts val="1956"/>
              <a:buChar char="◼"/>
            </a:pPr>
            <a:r>
              <a:rPr b="1" lang="en-IN" sz="19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Renovations</a:t>
            </a:r>
            <a:r>
              <a:rPr lang="en-IN" sz="1900"/>
              <a:t>: </a:t>
            </a:r>
            <a:r>
              <a:rPr b="1" lang="en-IN" sz="1900">
                <a:latin typeface="Montserrat"/>
                <a:ea typeface="Montserrat"/>
                <a:cs typeface="Montserrat"/>
                <a:sym typeface="Montserrat"/>
              </a:rPr>
              <a:t>128,415</a:t>
            </a:r>
            <a:r>
              <a:rPr lang="en-IN" sz="1900"/>
              <a:t> total, </a:t>
            </a:r>
            <a:r>
              <a:rPr b="1" lang="en-IN" sz="1900">
                <a:latin typeface="Montserrat"/>
                <a:ea typeface="Montserrat"/>
                <a:cs typeface="Montserrat"/>
                <a:sym typeface="Montserrat"/>
              </a:rPr>
              <a:t>9173 permits/year</a:t>
            </a:r>
            <a:endParaRPr b="1"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-352806" lvl="0" marL="457200" rtl="0" algn="l">
              <a:spcBef>
                <a:spcPts val="360"/>
              </a:spcBef>
              <a:spcAft>
                <a:spcPts val="0"/>
              </a:spcAft>
              <a:buSzPts val="1956"/>
              <a:buChar char="◼"/>
            </a:pPr>
            <a:r>
              <a:rPr b="1" lang="en-IN" sz="2100">
                <a:solidFill>
                  <a:srgbClr val="13A694"/>
                </a:solidFill>
                <a:latin typeface="Montserrat"/>
                <a:ea typeface="Montserrat"/>
                <a:cs typeface="Montserrat"/>
                <a:sym typeface="Montserrat"/>
              </a:rPr>
              <a:t>2021, 2023</a:t>
            </a:r>
            <a:r>
              <a:rPr lang="en-IN" sz="2100"/>
              <a:t> are the only two years where </a:t>
            </a:r>
            <a:r>
              <a:rPr b="1" lang="en-IN" sz="2100">
                <a:latin typeface="Montserrat"/>
                <a:ea typeface="Montserrat"/>
                <a:cs typeface="Montserrat"/>
                <a:sym typeface="Montserrat"/>
              </a:rPr>
              <a:t>“Renovations” </a:t>
            </a:r>
            <a:r>
              <a:rPr b="1" lang="en-IN" sz="2100">
                <a:latin typeface="Montserrat"/>
                <a:ea typeface="Montserrat"/>
                <a:cs typeface="Montserrat"/>
                <a:sym typeface="Montserrat"/>
              </a:rPr>
              <a:t>suppress</a:t>
            </a:r>
            <a:r>
              <a:rPr b="1" lang="en-IN" sz="2100">
                <a:latin typeface="Montserrat"/>
                <a:ea typeface="Montserrat"/>
                <a:cs typeface="Montserrat"/>
                <a:sym typeface="Montserrat"/>
              </a:rPr>
              <a:t> “Plumbing”</a:t>
            </a:r>
            <a:r>
              <a:rPr lang="en-IN" sz="2100"/>
              <a:t> to be the second highest in number</a:t>
            </a:r>
            <a:endParaRPr sz="21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-352806" lvl="0" marL="457200" rtl="0" algn="l">
              <a:spcBef>
                <a:spcPts val="360"/>
              </a:spcBef>
              <a:spcAft>
                <a:spcPts val="0"/>
              </a:spcAft>
              <a:buSzPts val="1956"/>
              <a:buChar char="◼"/>
            </a:pPr>
            <a:r>
              <a:rPr b="1" lang="en-IN" sz="2100">
                <a:latin typeface="Montserrat"/>
                <a:ea typeface="Montserrat"/>
                <a:cs typeface="Montserrat"/>
                <a:sym typeface="Montserrat"/>
              </a:rPr>
              <a:t>Worktype categories with </a:t>
            </a:r>
            <a:r>
              <a:rPr b="1" lang="en-IN" sz="2100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rPr>
              <a:t>fewest</a:t>
            </a:r>
            <a:r>
              <a:rPr b="1" lang="en-IN" sz="2100">
                <a:latin typeface="Montserrat"/>
                <a:ea typeface="Montserrat"/>
                <a:cs typeface="Montserrat"/>
                <a:sym typeface="Montserrat"/>
              </a:rPr>
              <a:t> permits (2010-2023)</a:t>
            </a:r>
            <a:endParaRPr b="1" sz="2100">
              <a:latin typeface="Montserrat"/>
              <a:ea typeface="Montserrat"/>
              <a:cs typeface="Montserrat"/>
              <a:sym typeface="Montserrat"/>
            </a:endParaRPr>
          </a:p>
          <a:p>
            <a:pPr indent="-352806" lvl="1" marL="914400" rtl="0" algn="l">
              <a:spcBef>
                <a:spcPts val="0"/>
              </a:spcBef>
              <a:spcAft>
                <a:spcPts val="0"/>
              </a:spcAft>
              <a:buSzPts val="1956"/>
              <a:buChar char="◼"/>
            </a:pPr>
            <a:r>
              <a:rPr b="1" lang="en-IN" sz="1900">
                <a:latin typeface="Montserrat"/>
                <a:ea typeface="Montserrat"/>
                <a:cs typeface="Montserrat"/>
                <a:sym typeface="Montserrat"/>
              </a:rPr>
              <a:t>Outdoor Structures</a:t>
            </a:r>
            <a:r>
              <a:rPr lang="en-IN" sz="1900"/>
              <a:t> (2012, 2015-2023)</a:t>
            </a:r>
            <a:endParaRPr sz="1900"/>
          </a:p>
          <a:p>
            <a:pPr indent="-352806" lvl="1" marL="914400" rtl="0" algn="l">
              <a:spcBef>
                <a:spcPts val="0"/>
              </a:spcBef>
              <a:spcAft>
                <a:spcPts val="0"/>
              </a:spcAft>
              <a:buSzPts val="1956"/>
              <a:buChar char="◼"/>
            </a:pPr>
            <a:r>
              <a:rPr b="1" lang="en-IN" sz="1900">
                <a:latin typeface="Montserrat"/>
                <a:ea typeface="Montserrat"/>
                <a:cs typeface="Montserrat"/>
                <a:sym typeface="Montserrat"/>
              </a:rPr>
              <a:t>Fencing</a:t>
            </a:r>
            <a:r>
              <a:rPr lang="en-IN" sz="1900"/>
              <a:t> (2013-2014)</a:t>
            </a:r>
            <a:endParaRPr sz="1900"/>
          </a:p>
          <a:p>
            <a:pPr indent="-352806" lvl="1" marL="914400" rtl="0" algn="l">
              <a:spcBef>
                <a:spcPts val="0"/>
              </a:spcBef>
              <a:spcAft>
                <a:spcPts val="0"/>
              </a:spcAft>
              <a:buSzPts val="1956"/>
              <a:buChar char="◼"/>
            </a:pPr>
            <a:r>
              <a:rPr b="1" lang="en-IN" sz="1900">
                <a:latin typeface="Montserrat"/>
                <a:ea typeface="Montserrat"/>
                <a:cs typeface="Montserrat"/>
                <a:sym typeface="Montserrat"/>
              </a:rPr>
              <a:t>Green Energy</a:t>
            </a:r>
            <a:r>
              <a:rPr lang="en-IN" sz="1900"/>
              <a:t> (2010-2011)</a:t>
            </a:r>
            <a:endParaRPr sz="19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27000" y="3544050"/>
            <a:ext cx="5468876" cy="31126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2050" y="3606275"/>
            <a:ext cx="5468875" cy="31149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2050" y="618779"/>
            <a:ext cx="5468875" cy="29874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27000" y="556675"/>
            <a:ext cx="5354160" cy="3049599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4"/>
          <p:cNvSpPr txBox="1"/>
          <p:nvPr/>
        </p:nvSpPr>
        <p:spPr>
          <a:xfrm>
            <a:off x="4899400" y="2309700"/>
            <a:ext cx="1527600" cy="7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Allston</a:t>
            </a:r>
            <a:endParaRPr b="1"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/Brighton</a:t>
            </a:r>
            <a:endParaRPr b="1"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0" name="Google Shape;190;p24"/>
          <p:cNvSpPr txBox="1"/>
          <p:nvPr/>
        </p:nvSpPr>
        <p:spPr>
          <a:xfrm>
            <a:off x="10764375" y="2258350"/>
            <a:ext cx="1608900" cy="6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Back Bay/</a:t>
            </a:r>
            <a:endParaRPr b="1"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Beacon Hill</a:t>
            </a:r>
            <a:endParaRPr b="1"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1" name="Google Shape;191;p24"/>
          <p:cNvSpPr txBox="1"/>
          <p:nvPr/>
        </p:nvSpPr>
        <p:spPr>
          <a:xfrm>
            <a:off x="4829225" y="5390975"/>
            <a:ext cx="1121700" cy="6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Central Boston</a:t>
            </a:r>
            <a:endParaRPr b="1"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2" name="Google Shape;192;p24"/>
          <p:cNvSpPr txBox="1"/>
          <p:nvPr/>
        </p:nvSpPr>
        <p:spPr>
          <a:xfrm>
            <a:off x="10405500" y="5390975"/>
            <a:ext cx="1786500" cy="3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Charlestown</a:t>
            </a:r>
            <a:endParaRPr b="1"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3" name="Google Shape;193;p24"/>
          <p:cNvSpPr txBox="1"/>
          <p:nvPr/>
        </p:nvSpPr>
        <p:spPr>
          <a:xfrm>
            <a:off x="4829225" y="2912350"/>
            <a:ext cx="1527600" cy="7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1300">
                <a:solidFill>
                  <a:srgbClr val="A61C00"/>
                </a:solidFill>
                <a:latin typeface="Montserrat"/>
                <a:ea typeface="Montserrat"/>
                <a:cs typeface="Montserrat"/>
                <a:sym typeface="Montserrat"/>
              </a:rPr>
              <a:t>Electrical</a:t>
            </a:r>
            <a:endParaRPr b="1" sz="1300">
              <a:solidFill>
                <a:srgbClr val="A61C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1300">
                <a:solidFill>
                  <a:srgbClr val="A61C00"/>
                </a:solidFill>
                <a:latin typeface="Montserrat"/>
                <a:ea typeface="Montserrat"/>
                <a:cs typeface="Montserrat"/>
                <a:sym typeface="Montserrat"/>
              </a:rPr>
              <a:t>Plumbing</a:t>
            </a:r>
            <a:endParaRPr b="1" sz="1300">
              <a:solidFill>
                <a:srgbClr val="A61C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1300">
                <a:solidFill>
                  <a:srgbClr val="A61C00"/>
                </a:solidFill>
                <a:latin typeface="Montserrat"/>
                <a:ea typeface="Montserrat"/>
                <a:cs typeface="Montserrat"/>
                <a:sym typeface="Montserrat"/>
              </a:rPr>
              <a:t>Renovations</a:t>
            </a:r>
            <a:endParaRPr b="1" sz="1300">
              <a:solidFill>
                <a:srgbClr val="A61C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4" name="Google Shape;194;p24"/>
          <p:cNvSpPr txBox="1"/>
          <p:nvPr/>
        </p:nvSpPr>
        <p:spPr>
          <a:xfrm>
            <a:off x="10764375" y="2813075"/>
            <a:ext cx="1527600" cy="7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1300">
                <a:solidFill>
                  <a:srgbClr val="A61C00"/>
                </a:solidFill>
                <a:latin typeface="Montserrat"/>
                <a:ea typeface="Montserrat"/>
                <a:cs typeface="Montserrat"/>
                <a:sym typeface="Montserrat"/>
              </a:rPr>
              <a:t>Electrical</a:t>
            </a:r>
            <a:endParaRPr b="1" sz="1300">
              <a:solidFill>
                <a:srgbClr val="A61C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1300">
                <a:solidFill>
                  <a:srgbClr val="A61C00"/>
                </a:solidFill>
                <a:latin typeface="Montserrat"/>
                <a:ea typeface="Montserrat"/>
                <a:cs typeface="Montserrat"/>
                <a:sym typeface="Montserrat"/>
              </a:rPr>
              <a:t>Renovations</a:t>
            </a:r>
            <a:endParaRPr b="1" sz="1300">
              <a:solidFill>
                <a:srgbClr val="A61C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1300">
                <a:solidFill>
                  <a:srgbClr val="A61C00"/>
                </a:solidFill>
                <a:latin typeface="Montserrat"/>
                <a:ea typeface="Montserrat"/>
                <a:cs typeface="Montserrat"/>
                <a:sym typeface="Montserrat"/>
              </a:rPr>
              <a:t>Plumbing</a:t>
            </a:r>
            <a:endParaRPr b="1" sz="1300">
              <a:solidFill>
                <a:srgbClr val="A61C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5" name="Google Shape;195;p24"/>
          <p:cNvSpPr txBox="1"/>
          <p:nvPr/>
        </p:nvSpPr>
        <p:spPr>
          <a:xfrm>
            <a:off x="4899400" y="5945550"/>
            <a:ext cx="1527600" cy="7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1300">
                <a:solidFill>
                  <a:srgbClr val="A61C00"/>
                </a:solidFill>
                <a:latin typeface="Montserrat"/>
                <a:ea typeface="Montserrat"/>
                <a:cs typeface="Montserrat"/>
                <a:sym typeface="Montserrat"/>
              </a:rPr>
              <a:t>Electrical</a:t>
            </a:r>
            <a:endParaRPr b="1" sz="1300">
              <a:solidFill>
                <a:srgbClr val="A61C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1300">
                <a:solidFill>
                  <a:srgbClr val="A61C00"/>
                </a:solidFill>
                <a:latin typeface="Montserrat"/>
                <a:ea typeface="Montserrat"/>
                <a:cs typeface="Montserrat"/>
                <a:sym typeface="Montserrat"/>
              </a:rPr>
              <a:t>Renovations</a:t>
            </a:r>
            <a:endParaRPr b="1" sz="1300">
              <a:solidFill>
                <a:srgbClr val="A61C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1300">
                <a:solidFill>
                  <a:srgbClr val="A61C00"/>
                </a:solidFill>
                <a:latin typeface="Montserrat"/>
                <a:ea typeface="Montserrat"/>
                <a:cs typeface="Montserrat"/>
                <a:sym typeface="Montserrat"/>
              </a:rPr>
              <a:t>Plumbing</a:t>
            </a:r>
            <a:endParaRPr b="1" sz="1300">
              <a:solidFill>
                <a:srgbClr val="A61C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6" name="Google Shape;196;p24"/>
          <p:cNvSpPr txBox="1"/>
          <p:nvPr/>
        </p:nvSpPr>
        <p:spPr>
          <a:xfrm>
            <a:off x="10764375" y="5789375"/>
            <a:ext cx="1527600" cy="7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1300">
                <a:solidFill>
                  <a:srgbClr val="A61C00"/>
                </a:solidFill>
                <a:latin typeface="Montserrat"/>
                <a:ea typeface="Montserrat"/>
                <a:cs typeface="Montserrat"/>
                <a:sym typeface="Montserrat"/>
              </a:rPr>
              <a:t>Electrical</a:t>
            </a:r>
            <a:endParaRPr b="1" sz="1300">
              <a:solidFill>
                <a:srgbClr val="A61C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1300">
                <a:solidFill>
                  <a:srgbClr val="A61C00"/>
                </a:solidFill>
                <a:latin typeface="Montserrat"/>
                <a:ea typeface="Montserrat"/>
                <a:cs typeface="Montserrat"/>
                <a:sym typeface="Montserrat"/>
              </a:rPr>
              <a:t>Plumbing</a:t>
            </a:r>
            <a:endParaRPr b="1" sz="1300">
              <a:solidFill>
                <a:srgbClr val="A61C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1300">
                <a:solidFill>
                  <a:srgbClr val="A61C00"/>
                </a:solidFill>
                <a:latin typeface="Montserrat"/>
                <a:ea typeface="Montserrat"/>
                <a:cs typeface="Montserrat"/>
                <a:sym typeface="Montserrat"/>
              </a:rPr>
              <a:t>Renovations</a:t>
            </a:r>
            <a:endParaRPr b="1" sz="1300">
              <a:solidFill>
                <a:srgbClr val="A61C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48325" y="3635900"/>
            <a:ext cx="5350318" cy="3047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2050" y="3585633"/>
            <a:ext cx="5354151" cy="30473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48315" y="612025"/>
            <a:ext cx="5354170" cy="3049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2050" y="612025"/>
            <a:ext cx="5358034" cy="3049599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25"/>
          <p:cNvSpPr txBox="1"/>
          <p:nvPr>
            <p:ph idx="4294967295" type="title"/>
          </p:nvPr>
        </p:nvSpPr>
        <p:spPr>
          <a:xfrm>
            <a:off x="8872250" y="681450"/>
            <a:ext cx="2884800" cy="31698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900"/>
              <a:t>Permit Counts Changes for each Worktype Category (by Community)</a:t>
            </a:r>
            <a:endParaRPr sz="2900"/>
          </a:p>
        </p:txBody>
      </p:sp>
      <p:sp>
        <p:nvSpPr>
          <p:cNvPr id="207" name="Google Shape;207;p25"/>
          <p:cNvSpPr txBox="1"/>
          <p:nvPr/>
        </p:nvSpPr>
        <p:spPr>
          <a:xfrm>
            <a:off x="4744575" y="2137400"/>
            <a:ext cx="1527600" cy="7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Chestnut Hill</a:t>
            </a:r>
            <a:endParaRPr b="1"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8" name="Google Shape;208;p25"/>
          <p:cNvSpPr txBox="1"/>
          <p:nvPr/>
        </p:nvSpPr>
        <p:spPr>
          <a:xfrm>
            <a:off x="10549575" y="2397550"/>
            <a:ext cx="1698300" cy="4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Dorchester</a:t>
            </a:r>
            <a:endParaRPr b="1"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9" name="Google Shape;209;p25"/>
          <p:cNvSpPr txBox="1"/>
          <p:nvPr/>
        </p:nvSpPr>
        <p:spPr>
          <a:xfrm>
            <a:off x="4744575" y="5306300"/>
            <a:ext cx="15276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East Boston</a:t>
            </a:r>
            <a:endParaRPr b="1"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0" name="Google Shape;210;p25"/>
          <p:cNvSpPr txBox="1"/>
          <p:nvPr/>
        </p:nvSpPr>
        <p:spPr>
          <a:xfrm>
            <a:off x="10505475" y="5419300"/>
            <a:ext cx="17865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Fenway</a:t>
            </a:r>
            <a:endParaRPr b="1"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/Kenmore</a:t>
            </a:r>
            <a:endParaRPr b="1"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1" name="Google Shape;211;p25"/>
          <p:cNvSpPr txBox="1"/>
          <p:nvPr/>
        </p:nvSpPr>
        <p:spPr>
          <a:xfrm>
            <a:off x="4801325" y="2737625"/>
            <a:ext cx="1527600" cy="7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1300">
                <a:solidFill>
                  <a:srgbClr val="A61C00"/>
                </a:solidFill>
                <a:latin typeface="Montserrat"/>
                <a:ea typeface="Montserrat"/>
                <a:cs typeface="Montserrat"/>
                <a:sym typeface="Montserrat"/>
              </a:rPr>
              <a:t>Plumbing</a:t>
            </a:r>
            <a:endParaRPr b="1" sz="1300">
              <a:solidFill>
                <a:srgbClr val="A61C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1300">
                <a:solidFill>
                  <a:srgbClr val="A61C00"/>
                </a:solidFill>
                <a:latin typeface="Montserrat"/>
                <a:ea typeface="Montserrat"/>
                <a:cs typeface="Montserrat"/>
                <a:sym typeface="Montserrat"/>
              </a:rPr>
              <a:t>Renovations</a:t>
            </a:r>
            <a:endParaRPr b="1" sz="1300">
              <a:solidFill>
                <a:srgbClr val="A61C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1300">
                <a:solidFill>
                  <a:srgbClr val="A61C00"/>
                </a:solidFill>
                <a:latin typeface="Montserrat"/>
                <a:ea typeface="Montserrat"/>
                <a:cs typeface="Montserrat"/>
                <a:sym typeface="Montserrat"/>
              </a:rPr>
              <a:t>Electrical</a:t>
            </a:r>
            <a:endParaRPr b="1" sz="1300">
              <a:solidFill>
                <a:srgbClr val="A61C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2" name="Google Shape;212;p25"/>
          <p:cNvSpPr txBox="1"/>
          <p:nvPr/>
        </p:nvSpPr>
        <p:spPr>
          <a:xfrm>
            <a:off x="10549575" y="2737625"/>
            <a:ext cx="1527600" cy="7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1300">
                <a:solidFill>
                  <a:srgbClr val="A61C00"/>
                </a:solidFill>
                <a:latin typeface="Montserrat"/>
                <a:ea typeface="Montserrat"/>
                <a:cs typeface="Montserrat"/>
                <a:sym typeface="Montserrat"/>
              </a:rPr>
              <a:t>Electrical</a:t>
            </a:r>
            <a:endParaRPr b="1" sz="1300">
              <a:solidFill>
                <a:srgbClr val="A61C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1300">
                <a:solidFill>
                  <a:srgbClr val="A61C00"/>
                </a:solidFill>
                <a:latin typeface="Montserrat"/>
                <a:ea typeface="Montserrat"/>
                <a:cs typeface="Montserrat"/>
                <a:sym typeface="Montserrat"/>
              </a:rPr>
              <a:t>Plumbing</a:t>
            </a:r>
            <a:endParaRPr b="1" sz="1300">
              <a:solidFill>
                <a:srgbClr val="A61C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1300">
                <a:solidFill>
                  <a:srgbClr val="A61C00"/>
                </a:solidFill>
                <a:latin typeface="Montserrat"/>
                <a:ea typeface="Montserrat"/>
                <a:cs typeface="Montserrat"/>
                <a:sym typeface="Montserrat"/>
              </a:rPr>
              <a:t>Renovations</a:t>
            </a:r>
            <a:endParaRPr b="1" sz="1300">
              <a:solidFill>
                <a:srgbClr val="A61C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3" name="Google Shape;213;p25"/>
          <p:cNvSpPr txBox="1"/>
          <p:nvPr/>
        </p:nvSpPr>
        <p:spPr>
          <a:xfrm>
            <a:off x="4744575" y="5894100"/>
            <a:ext cx="1527600" cy="7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1300">
                <a:solidFill>
                  <a:srgbClr val="A61C00"/>
                </a:solidFill>
                <a:latin typeface="Montserrat"/>
                <a:ea typeface="Montserrat"/>
                <a:cs typeface="Montserrat"/>
                <a:sym typeface="Montserrat"/>
              </a:rPr>
              <a:t>Electrical</a:t>
            </a:r>
            <a:endParaRPr b="1" sz="1300">
              <a:solidFill>
                <a:srgbClr val="A61C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1300">
                <a:solidFill>
                  <a:srgbClr val="A61C00"/>
                </a:solidFill>
                <a:latin typeface="Montserrat"/>
                <a:ea typeface="Montserrat"/>
                <a:cs typeface="Montserrat"/>
                <a:sym typeface="Montserrat"/>
              </a:rPr>
              <a:t>Plumbing</a:t>
            </a:r>
            <a:endParaRPr b="1" sz="1300">
              <a:solidFill>
                <a:srgbClr val="A61C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1300">
                <a:solidFill>
                  <a:srgbClr val="A61C00"/>
                </a:solidFill>
                <a:latin typeface="Montserrat"/>
                <a:ea typeface="Montserrat"/>
                <a:cs typeface="Montserrat"/>
                <a:sym typeface="Montserrat"/>
              </a:rPr>
              <a:t>Renovations</a:t>
            </a:r>
            <a:endParaRPr b="1" sz="1300">
              <a:solidFill>
                <a:srgbClr val="A61C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4" name="Google Shape;214;p25"/>
          <p:cNvSpPr txBox="1"/>
          <p:nvPr/>
        </p:nvSpPr>
        <p:spPr>
          <a:xfrm>
            <a:off x="10549575" y="5975175"/>
            <a:ext cx="1527600" cy="7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1300">
                <a:solidFill>
                  <a:srgbClr val="A61C00"/>
                </a:solidFill>
                <a:latin typeface="Montserrat"/>
                <a:ea typeface="Montserrat"/>
                <a:cs typeface="Montserrat"/>
                <a:sym typeface="Montserrat"/>
              </a:rPr>
              <a:t>Electrical</a:t>
            </a:r>
            <a:endParaRPr b="1" sz="1300">
              <a:solidFill>
                <a:srgbClr val="A61C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1300">
                <a:solidFill>
                  <a:srgbClr val="A61C00"/>
                </a:solidFill>
                <a:latin typeface="Montserrat"/>
                <a:ea typeface="Montserrat"/>
                <a:cs typeface="Montserrat"/>
                <a:sym typeface="Montserrat"/>
              </a:rPr>
              <a:t>Renovations</a:t>
            </a:r>
            <a:endParaRPr b="1" sz="1300">
              <a:solidFill>
                <a:srgbClr val="A61C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1300">
                <a:solidFill>
                  <a:srgbClr val="A61C00"/>
                </a:solidFill>
                <a:latin typeface="Montserrat"/>
                <a:ea typeface="Montserrat"/>
                <a:cs typeface="Montserrat"/>
                <a:sym typeface="Montserrat"/>
              </a:rPr>
              <a:t>Plumbing</a:t>
            </a:r>
            <a:endParaRPr b="1" sz="1300">
              <a:solidFill>
                <a:srgbClr val="A61C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42772" y="3711952"/>
            <a:ext cx="5314276" cy="3022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4150" y="3681670"/>
            <a:ext cx="5363648" cy="30528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02925" y="612025"/>
            <a:ext cx="5454124" cy="31065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4150" y="612025"/>
            <a:ext cx="5454125" cy="3104299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6"/>
          <p:cNvSpPr txBox="1"/>
          <p:nvPr>
            <p:ph idx="4294967295" type="title"/>
          </p:nvPr>
        </p:nvSpPr>
        <p:spPr>
          <a:xfrm>
            <a:off x="8872250" y="681450"/>
            <a:ext cx="2884800" cy="31698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900"/>
              <a:t>Permit Counts Changes for each Worktype Category (by Community)</a:t>
            </a:r>
            <a:endParaRPr sz="2900"/>
          </a:p>
        </p:txBody>
      </p:sp>
      <p:sp>
        <p:nvSpPr>
          <p:cNvPr id="225" name="Google Shape;225;p26"/>
          <p:cNvSpPr txBox="1"/>
          <p:nvPr/>
        </p:nvSpPr>
        <p:spPr>
          <a:xfrm>
            <a:off x="4812125" y="2409425"/>
            <a:ext cx="1527600" cy="4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Hyde Park</a:t>
            </a:r>
            <a:endParaRPr b="1"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6" name="Google Shape;226;p26"/>
          <p:cNvSpPr txBox="1"/>
          <p:nvPr/>
        </p:nvSpPr>
        <p:spPr>
          <a:xfrm>
            <a:off x="10669875" y="2355100"/>
            <a:ext cx="1698300" cy="6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Jamaica Plain</a:t>
            </a:r>
            <a:endParaRPr b="1"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7" name="Google Shape;227;p26"/>
          <p:cNvSpPr txBox="1"/>
          <p:nvPr/>
        </p:nvSpPr>
        <p:spPr>
          <a:xfrm>
            <a:off x="4775325" y="5499850"/>
            <a:ext cx="1527600" cy="3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Mattapan</a:t>
            </a:r>
            <a:endParaRPr b="1"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8" name="Google Shape;228;p26"/>
          <p:cNvSpPr txBox="1"/>
          <p:nvPr/>
        </p:nvSpPr>
        <p:spPr>
          <a:xfrm>
            <a:off x="10770925" y="4314500"/>
            <a:ext cx="1786500" cy="8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Readville</a:t>
            </a:r>
            <a:endParaRPr b="1"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9" name="Google Shape;229;p26"/>
          <p:cNvSpPr txBox="1"/>
          <p:nvPr/>
        </p:nvSpPr>
        <p:spPr>
          <a:xfrm>
            <a:off x="4812125" y="2689250"/>
            <a:ext cx="1527600" cy="7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1300">
                <a:solidFill>
                  <a:srgbClr val="A61C00"/>
                </a:solidFill>
                <a:latin typeface="Montserrat"/>
                <a:ea typeface="Montserrat"/>
                <a:cs typeface="Montserrat"/>
                <a:sym typeface="Montserrat"/>
              </a:rPr>
              <a:t>Plumbing</a:t>
            </a:r>
            <a:endParaRPr b="1" sz="1300">
              <a:solidFill>
                <a:srgbClr val="A61C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1300">
                <a:solidFill>
                  <a:srgbClr val="A61C00"/>
                </a:solidFill>
                <a:latin typeface="Montserrat"/>
                <a:ea typeface="Montserrat"/>
                <a:cs typeface="Montserrat"/>
                <a:sym typeface="Montserrat"/>
              </a:rPr>
              <a:t>Renovations</a:t>
            </a:r>
            <a:endParaRPr b="1" sz="1300">
              <a:solidFill>
                <a:srgbClr val="A61C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1300">
                <a:solidFill>
                  <a:srgbClr val="A61C00"/>
                </a:solidFill>
                <a:latin typeface="Montserrat"/>
                <a:ea typeface="Montserrat"/>
                <a:cs typeface="Montserrat"/>
                <a:sym typeface="Montserrat"/>
              </a:rPr>
              <a:t>Electrical</a:t>
            </a:r>
            <a:endParaRPr b="1" sz="1300">
              <a:solidFill>
                <a:srgbClr val="A61C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0" name="Google Shape;230;p26"/>
          <p:cNvSpPr txBox="1"/>
          <p:nvPr/>
        </p:nvSpPr>
        <p:spPr>
          <a:xfrm>
            <a:off x="10669875" y="2865850"/>
            <a:ext cx="1527600" cy="7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1300">
                <a:solidFill>
                  <a:srgbClr val="A61C00"/>
                </a:solidFill>
                <a:latin typeface="Montserrat"/>
                <a:ea typeface="Montserrat"/>
                <a:cs typeface="Montserrat"/>
                <a:sym typeface="Montserrat"/>
              </a:rPr>
              <a:t>Plumbing</a:t>
            </a:r>
            <a:endParaRPr b="1" sz="1300">
              <a:solidFill>
                <a:srgbClr val="A61C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1300">
                <a:solidFill>
                  <a:srgbClr val="A61C00"/>
                </a:solidFill>
                <a:latin typeface="Montserrat"/>
                <a:ea typeface="Montserrat"/>
                <a:cs typeface="Montserrat"/>
                <a:sym typeface="Montserrat"/>
              </a:rPr>
              <a:t>Electrical</a:t>
            </a:r>
            <a:endParaRPr b="1" sz="1300">
              <a:solidFill>
                <a:srgbClr val="A61C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1300">
                <a:solidFill>
                  <a:srgbClr val="A61C00"/>
                </a:solidFill>
                <a:latin typeface="Montserrat"/>
                <a:ea typeface="Montserrat"/>
                <a:cs typeface="Montserrat"/>
                <a:sym typeface="Montserrat"/>
              </a:rPr>
              <a:t>Renovations</a:t>
            </a:r>
            <a:endParaRPr b="1" sz="1300">
              <a:solidFill>
                <a:srgbClr val="A61C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1" name="Google Shape;231;p26"/>
          <p:cNvSpPr txBox="1"/>
          <p:nvPr/>
        </p:nvSpPr>
        <p:spPr>
          <a:xfrm>
            <a:off x="4812125" y="5829850"/>
            <a:ext cx="1527600" cy="7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1300">
                <a:solidFill>
                  <a:srgbClr val="A61C00"/>
                </a:solidFill>
                <a:latin typeface="Montserrat"/>
                <a:ea typeface="Montserrat"/>
                <a:cs typeface="Montserrat"/>
                <a:sym typeface="Montserrat"/>
              </a:rPr>
              <a:t>Plumbing</a:t>
            </a:r>
            <a:endParaRPr b="1" sz="1300">
              <a:solidFill>
                <a:srgbClr val="A61C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1300">
                <a:solidFill>
                  <a:srgbClr val="A61C00"/>
                </a:solidFill>
                <a:latin typeface="Montserrat"/>
                <a:ea typeface="Montserrat"/>
                <a:cs typeface="Montserrat"/>
                <a:sym typeface="Montserrat"/>
              </a:rPr>
              <a:t>Electrical</a:t>
            </a:r>
            <a:endParaRPr b="1" sz="1300">
              <a:solidFill>
                <a:srgbClr val="A61C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1300">
                <a:solidFill>
                  <a:srgbClr val="A61C00"/>
                </a:solidFill>
                <a:latin typeface="Montserrat"/>
                <a:ea typeface="Montserrat"/>
                <a:cs typeface="Montserrat"/>
                <a:sym typeface="Montserrat"/>
              </a:rPr>
              <a:t>Renovations</a:t>
            </a:r>
            <a:endParaRPr b="1" sz="1300">
              <a:solidFill>
                <a:srgbClr val="A61C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2" name="Google Shape;232;p26"/>
          <p:cNvSpPr txBox="1"/>
          <p:nvPr/>
        </p:nvSpPr>
        <p:spPr>
          <a:xfrm>
            <a:off x="10840575" y="4706650"/>
            <a:ext cx="1527600" cy="7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1300">
                <a:solidFill>
                  <a:srgbClr val="A61C00"/>
                </a:solidFill>
                <a:latin typeface="Montserrat"/>
                <a:ea typeface="Montserrat"/>
                <a:cs typeface="Montserrat"/>
                <a:sym typeface="Montserrat"/>
              </a:rPr>
              <a:t>Green Energy</a:t>
            </a:r>
            <a:endParaRPr b="1" sz="1300">
              <a:solidFill>
                <a:srgbClr val="A61C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1300">
                <a:solidFill>
                  <a:srgbClr val="A61C00"/>
                </a:solidFill>
                <a:latin typeface="Montserrat"/>
                <a:ea typeface="Montserrat"/>
                <a:cs typeface="Montserrat"/>
                <a:sym typeface="Montserrat"/>
              </a:rPr>
              <a:t>Electrical</a:t>
            </a:r>
            <a:endParaRPr b="1" sz="1300">
              <a:solidFill>
                <a:srgbClr val="A61C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1300">
                <a:solidFill>
                  <a:srgbClr val="A61C00"/>
                </a:solidFill>
                <a:latin typeface="Montserrat"/>
                <a:ea typeface="Montserrat"/>
                <a:cs typeface="Montserrat"/>
                <a:sym typeface="Montserrat"/>
              </a:rPr>
              <a:t>Other</a:t>
            </a:r>
            <a:endParaRPr b="1" sz="1300">
              <a:solidFill>
                <a:srgbClr val="A61C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Google Shape;23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2650" y="3670100"/>
            <a:ext cx="5354226" cy="3049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5625" y="3687510"/>
            <a:ext cx="5358100" cy="30496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62650" y="556675"/>
            <a:ext cx="5358099" cy="30518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5625" y="556675"/>
            <a:ext cx="5358103" cy="3049625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27"/>
          <p:cNvSpPr txBox="1"/>
          <p:nvPr>
            <p:ph idx="4294967295" type="title"/>
          </p:nvPr>
        </p:nvSpPr>
        <p:spPr>
          <a:xfrm>
            <a:off x="8872250" y="681450"/>
            <a:ext cx="2884800" cy="31698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900"/>
              <a:t>Permit Counts Changes for each Worktype Category (by Community)</a:t>
            </a:r>
            <a:endParaRPr sz="2900"/>
          </a:p>
        </p:txBody>
      </p:sp>
      <p:sp>
        <p:nvSpPr>
          <p:cNvPr id="243" name="Google Shape;243;p27"/>
          <p:cNvSpPr txBox="1"/>
          <p:nvPr/>
        </p:nvSpPr>
        <p:spPr>
          <a:xfrm>
            <a:off x="4654400" y="2222050"/>
            <a:ext cx="1527600" cy="7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Roslindale</a:t>
            </a:r>
            <a:endParaRPr b="1"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4" name="Google Shape;244;p27"/>
          <p:cNvSpPr txBox="1"/>
          <p:nvPr/>
        </p:nvSpPr>
        <p:spPr>
          <a:xfrm>
            <a:off x="10493700" y="2361250"/>
            <a:ext cx="1698300" cy="6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Roxbury</a:t>
            </a:r>
            <a:endParaRPr b="1"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5" name="Google Shape;245;p27"/>
          <p:cNvSpPr txBox="1"/>
          <p:nvPr/>
        </p:nvSpPr>
        <p:spPr>
          <a:xfrm>
            <a:off x="4719400" y="5427275"/>
            <a:ext cx="1527600" cy="6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Roxbury Crossing</a:t>
            </a:r>
            <a:endParaRPr b="1"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6" name="Google Shape;246;p27"/>
          <p:cNvSpPr txBox="1"/>
          <p:nvPr/>
        </p:nvSpPr>
        <p:spPr>
          <a:xfrm>
            <a:off x="10565300" y="5427275"/>
            <a:ext cx="1786500" cy="6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South Boston</a:t>
            </a:r>
            <a:endParaRPr b="1"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7" name="Google Shape;247;p27"/>
          <p:cNvSpPr txBox="1"/>
          <p:nvPr/>
        </p:nvSpPr>
        <p:spPr>
          <a:xfrm>
            <a:off x="4719400" y="2479025"/>
            <a:ext cx="1527600" cy="7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1300">
                <a:solidFill>
                  <a:srgbClr val="A61C00"/>
                </a:solidFill>
                <a:latin typeface="Montserrat"/>
                <a:ea typeface="Montserrat"/>
                <a:cs typeface="Montserrat"/>
                <a:sym typeface="Montserrat"/>
              </a:rPr>
              <a:t>Plumbing</a:t>
            </a:r>
            <a:endParaRPr b="1" sz="1300">
              <a:solidFill>
                <a:srgbClr val="A61C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1300">
                <a:solidFill>
                  <a:srgbClr val="A61C00"/>
                </a:solidFill>
                <a:latin typeface="Montserrat"/>
                <a:ea typeface="Montserrat"/>
                <a:cs typeface="Montserrat"/>
                <a:sym typeface="Montserrat"/>
              </a:rPr>
              <a:t>Electrical</a:t>
            </a:r>
            <a:endParaRPr b="1" sz="1300">
              <a:solidFill>
                <a:srgbClr val="A61C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1300">
                <a:solidFill>
                  <a:srgbClr val="A61C00"/>
                </a:solidFill>
                <a:latin typeface="Montserrat"/>
                <a:ea typeface="Montserrat"/>
                <a:cs typeface="Montserrat"/>
                <a:sym typeface="Montserrat"/>
              </a:rPr>
              <a:t>Renovations</a:t>
            </a:r>
            <a:endParaRPr b="1" sz="1300">
              <a:solidFill>
                <a:srgbClr val="A61C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8" name="Google Shape;248;p27"/>
          <p:cNvSpPr txBox="1"/>
          <p:nvPr/>
        </p:nvSpPr>
        <p:spPr>
          <a:xfrm>
            <a:off x="10493700" y="2725525"/>
            <a:ext cx="1527600" cy="7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1300">
                <a:solidFill>
                  <a:srgbClr val="A61C00"/>
                </a:solidFill>
                <a:latin typeface="Montserrat"/>
                <a:ea typeface="Montserrat"/>
                <a:cs typeface="Montserrat"/>
                <a:sym typeface="Montserrat"/>
              </a:rPr>
              <a:t>Electrical</a:t>
            </a:r>
            <a:endParaRPr b="1" sz="1300">
              <a:solidFill>
                <a:srgbClr val="A61C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1300">
                <a:solidFill>
                  <a:srgbClr val="A61C00"/>
                </a:solidFill>
                <a:latin typeface="Montserrat"/>
                <a:ea typeface="Montserrat"/>
                <a:cs typeface="Montserrat"/>
                <a:sym typeface="Montserrat"/>
              </a:rPr>
              <a:t>Plumbing</a:t>
            </a:r>
            <a:endParaRPr b="1" sz="1300">
              <a:solidFill>
                <a:srgbClr val="A61C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1300">
                <a:solidFill>
                  <a:srgbClr val="A61C00"/>
                </a:solidFill>
                <a:latin typeface="Montserrat"/>
                <a:ea typeface="Montserrat"/>
                <a:cs typeface="Montserrat"/>
                <a:sym typeface="Montserrat"/>
              </a:rPr>
              <a:t>Renovations</a:t>
            </a:r>
            <a:endParaRPr b="1" sz="1300">
              <a:solidFill>
                <a:srgbClr val="A61C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9" name="Google Shape;249;p27"/>
          <p:cNvSpPr txBox="1"/>
          <p:nvPr/>
        </p:nvSpPr>
        <p:spPr>
          <a:xfrm>
            <a:off x="4719400" y="6081275"/>
            <a:ext cx="1527600" cy="7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1300">
                <a:solidFill>
                  <a:srgbClr val="A61C00"/>
                </a:solidFill>
                <a:latin typeface="Montserrat"/>
                <a:ea typeface="Montserrat"/>
                <a:cs typeface="Montserrat"/>
                <a:sym typeface="Montserrat"/>
              </a:rPr>
              <a:t>Plumbing</a:t>
            </a:r>
            <a:endParaRPr b="1" sz="1300">
              <a:solidFill>
                <a:srgbClr val="A61C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1300">
                <a:solidFill>
                  <a:srgbClr val="A61C00"/>
                </a:solidFill>
                <a:latin typeface="Montserrat"/>
                <a:ea typeface="Montserrat"/>
                <a:cs typeface="Montserrat"/>
                <a:sym typeface="Montserrat"/>
              </a:rPr>
              <a:t>Electrical</a:t>
            </a:r>
            <a:endParaRPr b="1" sz="1300">
              <a:solidFill>
                <a:srgbClr val="A61C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1300">
                <a:solidFill>
                  <a:srgbClr val="A61C00"/>
                </a:solidFill>
                <a:latin typeface="Montserrat"/>
                <a:ea typeface="Montserrat"/>
                <a:cs typeface="Montserrat"/>
                <a:sym typeface="Montserrat"/>
              </a:rPr>
              <a:t>Renovations</a:t>
            </a:r>
            <a:endParaRPr b="1" sz="1300">
              <a:solidFill>
                <a:srgbClr val="A61C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0" name="Google Shape;250;p27"/>
          <p:cNvSpPr txBox="1"/>
          <p:nvPr/>
        </p:nvSpPr>
        <p:spPr>
          <a:xfrm>
            <a:off x="10579050" y="6081275"/>
            <a:ext cx="1527600" cy="7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1300">
                <a:solidFill>
                  <a:srgbClr val="A61C00"/>
                </a:solidFill>
                <a:latin typeface="Montserrat"/>
                <a:ea typeface="Montserrat"/>
                <a:cs typeface="Montserrat"/>
                <a:sym typeface="Montserrat"/>
              </a:rPr>
              <a:t>Electrical</a:t>
            </a:r>
            <a:endParaRPr b="1" sz="1300">
              <a:solidFill>
                <a:srgbClr val="A61C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1300">
                <a:solidFill>
                  <a:srgbClr val="A61C00"/>
                </a:solidFill>
                <a:latin typeface="Montserrat"/>
                <a:ea typeface="Montserrat"/>
                <a:cs typeface="Montserrat"/>
                <a:sym typeface="Montserrat"/>
              </a:rPr>
              <a:t>Plumbing</a:t>
            </a:r>
            <a:endParaRPr b="1" sz="1300">
              <a:solidFill>
                <a:srgbClr val="A61C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1300">
                <a:solidFill>
                  <a:srgbClr val="A61C00"/>
                </a:solidFill>
                <a:latin typeface="Montserrat"/>
                <a:ea typeface="Montserrat"/>
                <a:cs typeface="Montserrat"/>
                <a:sym typeface="Montserrat"/>
              </a:rPr>
              <a:t>Renovations</a:t>
            </a:r>
            <a:endParaRPr b="1" sz="1300">
              <a:solidFill>
                <a:srgbClr val="A61C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Google Shape;25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44599" y="556675"/>
            <a:ext cx="5487600" cy="3123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556675"/>
            <a:ext cx="5487600" cy="3123338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28"/>
          <p:cNvSpPr txBox="1"/>
          <p:nvPr/>
        </p:nvSpPr>
        <p:spPr>
          <a:xfrm>
            <a:off x="4538950" y="2258350"/>
            <a:ext cx="15276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South End</a:t>
            </a:r>
            <a:endParaRPr b="1"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9" name="Google Shape;259;p28"/>
          <p:cNvSpPr txBox="1"/>
          <p:nvPr/>
        </p:nvSpPr>
        <p:spPr>
          <a:xfrm>
            <a:off x="10625775" y="2318825"/>
            <a:ext cx="1698300" cy="6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West</a:t>
            </a:r>
            <a:endParaRPr b="1"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Roxbury</a:t>
            </a:r>
            <a:endParaRPr b="1"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0" name="Google Shape;260;p28"/>
          <p:cNvSpPr txBox="1"/>
          <p:nvPr/>
        </p:nvSpPr>
        <p:spPr>
          <a:xfrm>
            <a:off x="4538950" y="5596600"/>
            <a:ext cx="1924200" cy="8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Newton</a:t>
            </a:r>
            <a:endParaRPr b="1"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(No Data)</a:t>
            </a:r>
            <a:endParaRPr b="1"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1" name="Google Shape;261;p28"/>
          <p:cNvSpPr txBox="1"/>
          <p:nvPr/>
        </p:nvSpPr>
        <p:spPr>
          <a:xfrm>
            <a:off x="10625775" y="5596600"/>
            <a:ext cx="1786500" cy="8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Dedham</a:t>
            </a:r>
            <a:endParaRPr b="1"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(No Data)</a:t>
            </a:r>
            <a:endParaRPr b="1"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62" name="Google Shape;262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3679425"/>
            <a:ext cx="5138924" cy="29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18950" y="3679425"/>
            <a:ext cx="5138911" cy="29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28"/>
          <p:cNvSpPr txBox="1"/>
          <p:nvPr/>
        </p:nvSpPr>
        <p:spPr>
          <a:xfrm>
            <a:off x="4600700" y="2660950"/>
            <a:ext cx="1527600" cy="7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1300">
                <a:solidFill>
                  <a:srgbClr val="A61C00"/>
                </a:solidFill>
                <a:latin typeface="Montserrat"/>
                <a:ea typeface="Montserrat"/>
                <a:cs typeface="Montserrat"/>
                <a:sym typeface="Montserrat"/>
              </a:rPr>
              <a:t>Electrical</a:t>
            </a:r>
            <a:endParaRPr b="1" sz="1300">
              <a:solidFill>
                <a:srgbClr val="A61C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1300">
                <a:solidFill>
                  <a:srgbClr val="A61C00"/>
                </a:solidFill>
                <a:latin typeface="Montserrat"/>
                <a:ea typeface="Montserrat"/>
                <a:cs typeface="Montserrat"/>
                <a:sym typeface="Montserrat"/>
              </a:rPr>
              <a:t>Renovations</a:t>
            </a:r>
            <a:endParaRPr b="1" sz="1300">
              <a:solidFill>
                <a:srgbClr val="A61C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1300">
                <a:solidFill>
                  <a:srgbClr val="A61C00"/>
                </a:solidFill>
                <a:latin typeface="Montserrat"/>
                <a:ea typeface="Montserrat"/>
                <a:cs typeface="Montserrat"/>
                <a:sym typeface="Montserrat"/>
              </a:rPr>
              <a:t>Plumbing</a:t>
            </a:r>
            <a:endParaRPr b="1" sz="1300">
              <a:solidFill>
                <a:srgbClr val="A61C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5" name="Google Shape;265;p28"/>
          <p:cNvSpPr txBox="1"/>
          <p:nvPr/>
        </p:nvSpPr>
        <p:spPr>
          <a:xfrm>
            <a:off x="10625775" y="2822325"/>
            <a:ext cx="1527600" cy="7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1300">
                <a:solidFill>
                  <a:srgbClr val="A61C00"/>
                </a:solidFill>
                <a:latin typeface="Montserrat"/>
                <a:ea typeface="Montserrat"/>
                <a:cs typeface="Montserrat"/>
                <a:sym typeface="Montserrat"/>
              </a:rPr>
              <a:t>Plumbing</a:t>
            </a:r>
            <a:endParaRPr b="1" sz="1300">
              <a:solidFill>
                <a:srgbClr val="A61C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1300">
                <a:solidFill>
                  <a:srgbClr val="A61C00"/>
                </a:solidFill>
                <a:latin typeface="Montserrat"/>
                <a:ea typeface="Montserrat"/>
                <a:cs typeface="Montserrat"/>
                <a:sym typeface="Montserrat"/>
              </a:rPr>
              <a:t>Electrical</a:t>
            </a:r>
            <a:endParaRPr b="1" sz="1300">
              <a:solidFill>
                <a:srgbClr val="A61C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1300">
                <a:solidFill>
                  <a:srgbClr val="A61C00"/>
                </a:solidFill>
                <a:latin typeface="Montserrat"/>
                <a:ea typeface="Montserrat"/>
                <a:cs typeface="Montserrat"/>
                <a:sym typeface="Montserrat"/>
              </a:rPr>
              <a:t>Renovations</a:t>
            </a:r>
            <a:endParaRPr b="1" sz="1300">
              <a:solidFill>
                <a:srgbClr val="A61C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9"/>
          <p:cNvSpPr txBox="1"/>
          <p:nvPr>
            <p:ph type="title"/>
          </p:nvPr>
        </p:nvSpPr>
        <p:spPr>
          <a:xfrm>
            <a:off x="581192" y="702156"/>
            <a:ext cx="11029500" cy="1013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Noticeable Findings</a:t>
            </a:r>
            <a:endParaRPr/>
          </a:p>
        </p:txBody>
      </p:sp>
      <p:sp>
        <p:nvSpPr>
          <p:cNvPr id="272" name="Google Shape;272;p29"/>
          <p:cNvSpPr txBox="1"/>
          <p:nvPr>
            <p:ph idx="1" type="body"/>
          </p:nvPr>
        </p:nvSpPr>
        <p:spPr>
          <a:xfrm>
            <a:off x="581192" y="2180496"/>
            <a:ext cx="11029500" cy="3678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346456" lvl="0" marL="457200" rtl="0" algn="l">
              <a:spcBef>
                <a:spcPts val="360"/>
              </a:spcBef>
              <a:spcAft>
                <a:spcPts val="0"/>
              </a:spcAft>
              <a:buSzPts val="1856"/>
              <a:buChar char="◼"/>
            </a:pPr>
            <a:r>
              <a:rPr b="1" lang="en-IN" sz="2000">
                <a:latin typeface="Montserrat"/>
                <a:ea typeface="Montserrat"/>
                <a:cs typeface="Montserrat"/>
                <a:sym typeface="Montserrat"/>
              </a:rPr>
              <a:t>General Decrease in 2020</a:t>
            </a:r>
            <a:endParaRPr b="1"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-346456" lvl="1" marL="914400" rtl="0" algn="l">
              <a:spcBef>
                <a:spcPts val="0"/>
              </a:spcBef>
              <a:spcAft>
                <a:spcPts val="0"/>
              </a:spcAft>
              <a:buSzPts val="1856"/>
              <a:buChar char="◼"/>
            </a:pPr>
            <a:r>
              <a:rPr lang="en-IN" sz="1800"/>
              <a:t>Possible Reason: Covid Pandemic</a:t>
            </a:r>
            <a:endParaRPr sz="18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46456" lvl="0" marL="457200" rtl="0" algn="l">
              <a:spcBef>
                <a:spcPts val="360"/>
              </a:spcBef>
              <a:spcAft>
                <a:spcPts val="0"/>
              </a:spcAft>
              <a:buSzPts val="1856"/>
              <a:buChar char="◼"/>
            </a:pPr>
            <a:r>
              <a:rPr lang="en-IN" sz="2000"/>
              <a:t>Other than Electrical, Plumbing, and Renovations, these categories are also popular:</a:t>
            </a:r>
            <a:endParaRPr sz="2000"/>
          </a:p>
          <a:p>
            <a:pPr indent="-346456" lvl="1" marL="914400" rtl="0" algn="l">
              <a:spcBef>
                <a:spcPts val="0"/>
              </a:spcBef>
              <a:spcAft>
                <a:spcPts val="0"/>
              </a:spcAft>
              <a:buSzPts val="1856"/>
              <a:buChar char="◼"/>
            </a:pPr>
            <a:r>
              <a:rPr b="1" lang="en-IN" sz="1800">
                <a:latin typeface="Montserrat"/>
                <a:ea typeface="Montserrat"/>
                <a:cs typeface="Montserrat"/>
                <a:sym typeface="Montserrat"/>
              </a:rPr>
              <a:t>Safety System</a:t>
            </a:r>
            <a:endParaRPr b="1"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6456" lvl="1" marL="914400" rtl="0" algn="l">
              <a:spcBef>
                <a:spcPts val="0"/>
              </a:spcBef>
              <a:spcAft>
                <a:spcPts val="0"/>
              </a:spcAft>
              <a:buSzPts val="1856"/>
              <a:buChar char="◼"/>
            </a:pPr>
            <a:r>
              <a:rPr b="1" lang="en-IN" sz="1800">
                <a:latin typeface="Montserrat"/>
                <a:ea typeface="Montserrat"/>
                <a:cs typeface="Montserrat"/>
                <a:sym typeface="Montserrat"/>
              </a:rPr>
              <a:t>Roofing</a:t>
            </a:r>
            <a:endParaRPr b="1"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6456" lvl="1" marL="914400" rtl="0" algn="l">
              <a:spcBef>
                <a:spcPts val="0"/>
              </a:spcBef>
              <a:spcAft>
                <a:spcPts val="0"/>
              </a:spcAft>
              <a:buSzPts val="1856"/>
              <a:buChar char="◼"/>
            </a:pPr>
            <a:r>
              <a:rPr b="1" lang="en-IN" sz="1800">
                <a:latin typeface="Montserrat"/>
                <a:ea typeface="Montserrat"/>
                <a:cs typeface="Montserrat"/>
                <a:sym typeface="Montserrat"/>
              </a:rPr>
              <a:t>Green Energy</a:t>
            </a:r>
            <a:r>
              <a:rPr lang="en-IN" sz="1800"/>
              <a:t> (typically Hyde Park, Mattpan, </a:t>
            </a:r>
            <a:r>
              <a:rPr lang="en-IN" sz="1800"/>
              <a:t>Roslindale</a:t>
            </a:r>
            <a:r>
              <a:rPr lang="en-IN" sz="1800"/>
              <a:t>, Dorchester)</a:t>
            </a:r>
            <a:endParaRPr sz="1800"/>
          </a:p>
          <a:p>
            <a:pPr indent="-346456" lvl="1" marL="914400" rtl="0" algn="l">
              <a:spcBef>
                <a:spcPts val="0"/>
              </a:spcBef>
              <a:spcAft>
                <a:spcPts val="0"/>
              </a:spcAft>
              <a:buSzPts val="1856"/>
              <a:buChar char="◼"/>
            </a:pPr>
            <a:r>
              <a:rPr b="1" lang="en-IN" sz="1800">
                <a:latin typeface="Montserrat"/>
                <a:ea typeface="Montserrat"/>
                <a:cs typeface="Montserrat"/>
                <a:sym typeface="Montserrat"/>
              </a:rPr>
              <a:t>Other</a:t>
            </a:r>
            <a:r>
              <a:rPr lang="en-IN" sz="1800"/>
              <a:t> </a:t>
            </a:r>
            <a:endParaRPr sz="20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0"/>
          <p:cNvSpPr txBox="1"/>
          <p:nvPr>
            <p:ph type="title"/>
          </p:nvPr>
        </p:nvSpPr>
        <p:spPr>
          <a:xfrm>
            <a:off x="581192" y="702156"/>
            <a:ext cx="11029500" cy="1013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Where renovations are happening</a:t>
            </a:r>
            <a:endParaRPr/>
          </a:p>
        </p:txBody>
      </p:sp>
      <p:sp>
        <p:nvSpPr>
          <p:cNvPr id="279" name="Google Shape;279;p30"/>
          <p:cNvSpPr txBox="1"/>
          <p:nvPr>
            <p:ph idx="1" type="body"/>
          </p:nvPr>
        </p:nvSpPr>
        <p:spPr>
          <a:xfrm>
            <a:off x="7491675" y="2180500"/>
            <a:ext cx="4119000" cy="3678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333756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56"/>
              <a:buChar char="◼"/>
            </a:pPr>
            <a:r>
              <a:rPr lang="en-IN"/>
              <a:t>Top 3 neighborhoods with most “</a:t>
            </a:r>
            <a:r>
              <a:rPr b="1" lang="en-IN">
                <a:latin typeface="Montserrat"/>
                <a:ea typeface="Montserrat"/>
                <a:cs typeface="Montserrat"/>
                <a:sym typeface="Montserrat"/>
              </a:rPr>
              <a:t>Renovations” </a:t>
            </a:r>
            <a:r>
              <a:rPr lang="en-IN"/>
              <a:t>worktype category are </a:t>
            </a:r>
            <a:r>
              <a:rPr b="1" lang="en-IN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Dorchester</a:t>
            </a:r>
            <a:r>
              <a:rPr lang="en-IN"/>
              <a:t>, </a:t>
            </a:r>
            <a:r>
              <a:rPr b="1" lang="en-IN">
                <a:solidFill>
                  <a:srgbClr val="13A694"/>
                </a:solidFill>
                <a:latin typeface="Montserrat"/>
                <a:ea typeface="Montserrat"/>
                <a:cs typeface="Montserrat"/>
                <a:sym typeface="Montserrat"/>
              </a:rPr>
              <a:t>Central Boston</a:t>
            </a:r>
            <a:r>
              <a:rPr lang="en-IN"/>
              <a:t>, and </a:t>
            </a:r>
            <a:r>
              <a:rPr b="1" lang="en-IN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Back Bay/Beacon Hill</a:t>
            </a:r>
            <a:endParaRPr b="1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80" name="Google Shape;28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0125" y="2180506"/>
            <a:ext cx="7186873" cy="40862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oogle Shape;28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99500" y="3459095"/>
            <a:ext cx="5363648" cy="30528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5375" y="3301825"/>
            <a:ext cx="5454125" cy="3104299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31"/>
          <p:cNvSpPr txBox="1"/>
          <p:nvPr>
            <p:ph type="title"/>
          </p:nvPr>
        </p:nvSpPr>
        <p:spPr>
          <a:xfrm>
            <a:off x="581192" y="702156"/>
            <a:ext cx="11029500" cy="1013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Questions left to search</a:t>
            </a:r>
            <a:endParaRPr/>
          </a:p>
        </p:txBody>
      </p:sp>
      <p:sp>
        <p:nvSpPr>
          <p:cNvPr id="289" name="Google Shape;289;p31"/>
          <p:cNvSpPr txBox="1"/>
          <p:nvPr>
            <p:ph idx="1" type="body"/>
          </p:nvPr>
        </p:nvSpPr>
        <p:spPr>
          <a:xfrm>
            <a:off x="581200" y="2028097"/>
            <a:ext cx="11029500" cy="1303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340106" lvl="0" marL="457200" rtl="0" algn="l">
              <a:spcBef>
                <a:spcPts val="360"/>
              </a:spcBef>
              <a:spcAft>
                <a:spcPts val="0"/>
              </a:spcAft>
              <a:buSzPts val="1756"/>
              <a:buChar char="◼"/>
            </a:pPr>
            <a:r>
              <a:rPr lang="en-IN" sz="1900"/>
              <a:t>Significant </a:t>
            </a:r>
            <a:r>
              <a:rPr b="1" lang="en-IN" sz="1900">
                <a:latin typeface="Montserrat"/>
                <a:ea typeface="Montserrat"/>
                <a:cs typeface="Montserrat"/>
                <a:sym typeface="Montserrat"/>
              </a:rPr>
              <a:t>increase</a:t>
            </a:r>
            <a:r>
              <a:rPr lang="en-IN" sz="1900"/>
              <a:t> of demand for </a:t>
            </a:r>
            <a:r>
              <a:rPr b="1" lang="en-IN" sz="1900">
                <a:latin typeface="Montserrat"/>
                <a:ea typeface="Montserrat"/>
                <a:cs typeface="Montserrat"/>
                <a:sym typeface="Montserrat"/>
              </a:rPr>
              <a:t>green energy</a:t>
            </a:r>
            <a:r>
              <a:rPr lang="en-IN" sz="1900"/>
              <a:t> around </a:t>
            </a:r>
            <a:r>
              <a:rPr b="1" lang="en-IN" sz="1900">
                <a:latin typeface="Montserrat"/>
                <a:ea typeface="Montserrat"/>
                <a:cs typeface="Montserrat"/>
                <a:sym typeface="Montserrat"/>
              </a:rPr>
              <a:t>2014-2015</a:t>
            </a:r>
            <a:r>
              <a:rPr lang="en-IN" sz="1900"/>
              <a:t>, </a:t>
            </a:r>
            <a:r>
              <a:rPr b="1" lang="en-IN" sz="1900">
                <a:latin typeface="Montserrat"/>
                <a:ea typeface="Montserrat"/>
                <a:cs typeface="Montserrat"/>
                <a:sym typeface="Montserrat"/>
              </a:rPr>
              <a:t>2019-2023</a:t>
            </a:r>
            <a:r>
              <a:rPr lang="en-IN" sz="1900"/>
              <a:t> in </a:t>
            </a:r>
            <a:r>
              <a:rPr b="1" lang="en-IN" sz="1900">
                <a:latin typeface="Montserrat"/>
                <a:ea typeface="Montserrat"/>
                <a:cs typeface="Montserrat"/>
                <a:sym typeface="Montserrat"/>
              </a:rPr>
              <a:t>Hyde Park</a:t>
            </a:r>
            <a:r>
              <a:rPr lang="en-IN" sz="1900"/>
              <a:t> and </a:t>
            </a:r>
            <a:r>
              <a:rPr b="1" lang="en-IN" sz="1900">
                <a:latin typeface="Montserrat"/>
                <a:ea typeface="Montserrat"/>
                <a:cs typeface="Montserrat"/>
                <a:sym typeface="Montserrat"/>
              </a:rPr>
              <a:t>Mattapan</a:t>
            </a:r>
            <a:endParaRPr b="1"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0" name="Google Shape;290;p31"/>
          <p:cNvSpPr/>
          <p:nvPr/>
        </p:nvSpPr>
        <p:spPr>
          <a:xfrm>
            <a:off x="2114725" y="4498375"/>
            <a:ext cx="450600" cy="450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91" name="Google Shape;291;p31"/>
          <p:cNvSpPr/>
          <p:nvPr/>
        </p:nvSpPr>
        <p:spPr>
          <a:xfrm rot="-7637325">
            <a:off x="3838378" y="4101050"/>
            <a:ext cx="385750" cy="1768904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92" name="Google Shape;292;p31"/>
          <p:cNvSpPr/>
          <p:nvPr/>
        </p:nvSpPr>
        <p:spPr>
          <a:xfrm>
            <a:off x="7392050" y="4996000"/>
            <a:ext cx="450600" cy="450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93" name="Google Shape;293;p31"/>
          <p:cNvSpPr/>
          <p:nvPr/>
        </p:nvSpPr>
        <p:spPr>
          <a:xfrm rot="-8100000">
            <a:off x="9339241" y="4431301"/>
            <a:ext cx="385656" cy="1389041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4"/>
          <p:cNvSpPr txBox="1"/>
          <p:nvPr>
            <p:ph type="title"/>
          </p:nvPr>
        </p:nvSpPr>
        <p:spPr>
          <a:xfrm>
            <a:off x="581192" y="702156"/>
            <a:ext cx="11029500" cy="1013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FOR TODAY</a:t>
            </a:r>
            <a:endParaRPr/>
          </a:p>
        </p:txBody>
      </p:sp>
      <p:sp>
        <p:nvSpPr>
          <p:cNvPr id="108" name="Google Shape;108;p14"/>
          <p:cNvSpPr txBox="1"/>
          <p:nvPr>
            <p:ph idx="1" type="body"/>
          </p:nvPr>
        </p:nvSpPr>
        <p:spPr>
          <a:xfrm>
            <a:off x="581192" y="2180496"/>
            <a:ext cx="11029500" cy="3678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◼"/>
            </a:pPr>
            <a:r>
              <a:rPr b="1" lang="en-IN" sz="2200">
                <a:latin typeface="Montserrat"/>
                <a:ea typeface="Montserrat"/>
                <a:cs typeface="Montserrat"/>
                <a:sym typeface="Montserrat"/>
              </a:rPr>
              <a:t>Review how housing is changing amongst different communities</a:t>
            </a:r>
            <a:endParaRPr b="1" sz="2200">
              <a:latin typeface="Montserrat"/>
              <a:ea typeface="Montserrat"/>
              <a:cs typeface="Montserrat"/>
              <a:sym typeface="Montserrat"/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◼"/>
            </a:pPr>
            <a:r>
              <a:rPr b="1" lang="en-IN" sz="2200">
                <a:latin typeface="Montserrat"/>
                <a:ea typeface="Montserrat"/>
                <a:cs typeface="Montserrat"/>
                <a:sym typeface="Montserrat"/>
              </a:rPr>
              <a:t>Where are housing remodels and renovations happening? </a:t>
            </a:r>
            <a:endParaRPr b="1" sz="2200">
              <a:latin typeface="Montserrat"/>
              <a:ea typeface="Montserrat"/>
              <a:cs typeface="Montserrat"/>
              <a:sym typeface="Montserrat"/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◼"/>
            </a:pPr>
            <a:r>
              <a:rPr b="1" lang="en-IN" sz="2200">
                <a:latin typeface="Montserrat"/>
                <a:ea typeface="Montserrat"/>
                <a:cs typeface="Montserrat"/>
                <a:sym typeface="Montserrat"/>
              </a:rPr>
              <a:t>How many housing units are lost to remodels on average, each year?</a:t>
            </a:r>
            <a:endParaRPr b="1" sz="2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Google Shape;29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50075" y="3544858"/>
            <a:ext cx="5354151" cy="304739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1200" y="3512200"/>
            <a:ext cx="5468876" cy="3112691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32"/>
          <p:cNvSpPr txBox="1"/>
          <p:nvPr>
            <p:ph type="title"/>
          </p:nvPr>
        </p:nvSpPr>
        <p:spPr>
          <a:xfrm>
            <a:off x="581192" y="702156"/>
            <a:ext cx="11029500" cy="1013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Questions left to search</a:t>
            </a:r>
            <a:endParaRPr/>
          </a:p>
        </p:txBody>
      </p:sp>
      <p:sp>
        <p:nvSpPr>
          <p:cNvPr id="302" name="Google Shape;302;p32"/>
          <p:cNvSpPr txBox="1"/>
          <p:nvPr>
            <p:ph idx="1" type="body"/>
          </p:nvPr>
        </p:nvSpPr>
        <p:spPr>
          <a:xfrm>
            <a:off x="581200" y="2180501"/>
            <a:ext cx="11029500" cy="1116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333756" lvl="0" marL="457200" rtl="0" algn="l">
              <a:spcBef>
                <a:spcPts val="360"/>
              </a:spcBef>
              <a:spcAft>
                <a:spcPts val="0"/>
              </a:spcAft>
              <a:buSzPts val="1656"/>
              <a:buChar char="◼"/>
            </a:pPr>
            <a:r>
              <a:rPr lang="en-IN"/>
              <a:t>Sudden </a:t>
            </a:r>
            <a:r>
              <a:rPr b="1" lang="en-IN">
                <a:latin typeface="Montserrat"/>
                <a:ea typeface="Montserrat"/>
                <a:cs typeface="Montserrat"/>
                <a:sym typeface="Montserrat"/>
              </a:rPr>
              <a:t>increase</a:t>
            </a:r>
            <a:r>
              <a:rPr lang="en-IN"/>
              <a:t> in </a:t>
            </a:r>
            <a:r>
              <a:rPr b="1" lang="en-IN">
                <a:latin typeface="Montserrat"/>
                <a:ea typeface="Montserrat"/>
                <a:cs typeface="Montserrat"/>
                <a:sym typeface="Montserrat"/>
              </a:rPr>
              <a:t>Municipal</a:t>
            </a:r>
            <a:r>
              <a:rPr lang="en-IN"/>
              <a:t> work type around</a:t>
            </a:r>
            <a:r>
              <a:rPr b="1" lang="en-IN">
                <a:latin typeface="Montserrat"/>
                <a:ea typeface="Montserrat"/>
                <a:cs typeface="Montserrat"/>
                <a:sym typeface="Montserrat"/>
              </a:rPr>
              <a:t> 2010-2012</a:t>
            </a:r>
            <a:r>
              <a:rPr lang="en-IN"/>
              <a:t> for </a:t>
            </a:r>
            <a:r>
              <a:rPr b="1" lang="en-IN">
                <a:latin typeface="Montserrat"/>
                <a:ea typeface="Montserrat"/>
                <a:cs typeface="Montserrat"/>
                <a:sym typeface="Montserrat"/>
              </a:rPr>
              <a:t>Charlestown</a:t>
            </a:r>
            <a:r>
              <a:rPr lang="en-IN"/>
              <a:t> and </a:t>
            </a:r>
            <a:r>
              <a:rPr b="1" lang="en-IN">
                <a:latin typeface="Montserrat"/>
                <a:ea typeface="Montserrat"/>
                <a:cs typeface="Montserrat"/>
                <a:sym typeface="Montserrat"/>
              </a:rPr>
              <a:t>East Boston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-333756" lvl="0" marL="457200" rtl="0" algn="l">
              <a:spcBef>
                <a:spcPts val="0"/>
              </a:spcBef>
              <a:spcAft>
                <a:spcPts val="0"/>
              </a:spcAft>
              <a:buSzPts val="1656"/>
              <a:buFont typeface="Montserrat Medium"/>
              <a:buChar char="◼"/>
            </a:pPr>
            <a:r>
              <a:rPr lang="en-IN"/>
              <a:t>Significant </a:t>
            </a:r>
            <a:r>
              <a:rPr b="1" lang="en-IN">
                <a:latin typeface="Montserrat"/>
                <a:ea typeface="Montserrat"/>
                <a:cs typeface="Montserrat"/>
                <a:sym typeface="Montserrat"/>
              </a:rPr>
              <a:t>increase</a:t>
            </a:r>
            <a:r>
              <a:rPr lang="en-IN"/>
              <a:t> in working permits for multiple work types in </a:t>
            </a:r>
            <a:r>
              <a:rPr b="1" lang="en-IN">
                <a:latin typeface="Montserrat"/>
                <a:ea typeface="Montserrat"/>
                <a:cs typeface="Montserrat"/>
                <a:sym typeface="Montserrat"/>
              </a:rPr>
              <a:t>2019</a:t>
            </a:r>
            <a:r>
              <a:rPr lang="en-IN"/>
              <a:t> for </a:t>
            </a:r>
            <a:r>
              <a:rPr b="1" lang="en-IN">
                <a:latin typeface="Montserrat"/>
                <a:ea typeface="Montserrat"/>
                <a:cs typeface="Montserrat"/>
                <a:sym typeface="Montserrat"/>
              </a:rPr>
              <a:t>East Boston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3" name="Google Shape;303;p32"/>
          <p:cNvSpPr/>
          <p:nvPr/>
        </p:nvSpPr>
        <p:spPr>
          <a:xfrm>
            <a:off x="921725" y="5228000"/>
            <a:ext cx="527400" cy="2418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304" name="Google Shape;304;p32"/>
          <p:cNvSpPr/>
          <p:nvPr/>
        </p:nvSpPr>
        <p:spPr>
          <a:xfrm>
            <a:off x="6604550" y="5785925"/>
            <a:ext cx="331200" cy="2418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305" name="Google Shape;305;p32"/>
          <p:cNvSpPr/>
          <p:nvPr/>
        </p:nvSpPr>
        <p:spPr>
          <a:xfrm>
            <a:off x="8913600" y="3657500"/>
            <a:ext cx="230700" cy="27036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13A6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3"/>
          <p:cNvSpPr txBox="1"/>
          <p:nvPr>
            <p:ph type="title"/>
          </p:nvPr>
        </p:nvSpPr>
        <p:spPr>
          <a:xfrm>
            <a:off x="581243" y="1865185"/>
            <a:ext cx="11029500" cy="14976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800">
                <a:solidFill>
                  <a:schemeClr val="dk1"/>
                </a:solidFill>
              </a:rPr>
              <a:t>HOW MANY HOUSING UNITS ARE LOST TO REMODELS ON AVERAGE, EACH YEAR?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4"/>
          <p:cNvSpPr txBox="1"/>
          <p:nvPr>
            <p:ph type="title"/>
          </p:nvPr>
        </p:nvSpPr>
        <p:spPr>
          <a:xfrm>
            <a:off x="581192" y="702156"/>
            <a:ext cx="11029500" cy="1013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DATA CLEANING - Q4</a:t>
            </a:r>
            <a:endParaRPr/>
          </a:p>
        </p:txBody>
      </p:sp>
      <p:sp>
        <p:nvSpPr>
          <p:cNvPr id="318" name="Google Shape;318;p34"/>
          <p:cNvSpPr txBox="1"/>
          <p:nvPr>
            <p:ph idx="1" type="body"/>
          </p:nvPr>
        </p:nvSpPr>
        <p:spPr>
          <a:xfrm>
            <a:off x="581192" y="2180496"/>
            <a:ext cx="11029500" cy="3678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359156" lvl="0" marL="457200" rtl="0" algn="l">
              <a:spcBef>
                <a:spcPts val="360"/>
              </a:spcBef>
              <a:spcAft>
                <a:spcPts val="0"/>
              </a:spcAft>
              <a:buSzPts val="2056"/>
              <a:buChar char="◼"/>
            </a:pPr>
            <a:r>
              <a:rPr lang="en-IN" sz="2200"/>
              <a:t>Using </a:t>
            </a:r>
            <a:r>
              <a:rPr lang="en-IN" sz="2200"/>
              <a:t>feature </a:t>
            </a:r>
            <a:r>
              <a:rPr b="1" lang="en-IN" sz="2200">
                <a:latin typeface="Montserrat"/>
                <a:ea typeface="Montserrat"/>
                <a:cs typeface="Montserrat"/>
                <a:sym typeface="Montserrat"/>
              </a:rPr>
              <a:t>“PID”</a:t>
            </a:r>
            <a:r>
              <a:rPr lang="en-IN" sz="2200"/>
              <a:t> (unique number for each property), </a:t>
            </a:r>
            <a:r>
              <a:rPr b="1" lang="en-IN" sz="2200">
                <a:latin typeface="Montserrat"/>
                <a:ea typeface="Montserrat"/>
                <a:cs typeface="Montserrat"/>
                <a:sym typeface="Montserrat"/>
              </a:rPr>
              <a:t>“LU”</a:t>
            </a:r>
            <a:r>
              <a:rPr lang="en-IN" sz="2200"/>
              <a:t> (Land Use)</a:t>
            </a:r>
            <a:endParaRPr sz="22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-359156" lvl="0" marL="457200" rtl="0" algn="l">
              <a:spcBef>
                <a:spcPts val="360"/>
              </a:spcBef>
              <a:spcAft>
                <a:spcPts val="0"/>
              </a:spcAft>
              <a:buSzPts val="2056"/>
              <a:buChar char="◼"/>
            </a:pPr>
            <a:r>
              <a:rPr b="1" lang="en-IN" sz="2200">
                <a:latin typeface="Montserrat"/>
                <a:ea typeface="Montserrat"/>
                <a:cs typeface="Montserrat"/>
                <a:sym typeface="Montserrat"/>
              </a:rPr>
              <a:t>Renamed</a:t>
            </a:r>
            <a:r>
              <a:rPr lang="en-IN" sz="2200"/>
              <a:t> all the parcel ID to “PID” for consistency, eliminate all special characters that appears in this column and keeping just the 10-digit number</a:t>
            </a:r>
            <a:endParaRPr sz="22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-359156" lvl="0" marL="457200" rtl="0" algn="l">
              <a:spcBef>
                <a:spcPts val="360"/>
              </a:spcBef>
              <a:spcAft>
                <a:spcPts val="0"/>
              </a:spcAft>
              <a:buSzPts val="2056"/>
              <a:buChar char="◼"/>
            </a:pPr>
            <a:r>
              <a:rPr b="1" lang="en-IN" sz="2200">
                <a:latin typeface="Montserrat"/>
                <a:ea typeface="Montserrat"/>
                <a:cs typeface="Montserrat"/>
                <a:sym typeface="Montserrat"/>
              </a:rPr>
              <a:t>Filter out</a:t>
            </a:r>
            <a:r>
              <a:rPr lang="en-IN" sz="2200"/>
              <a:t> any rows with </a:t>
            </a:r>
            <a:r>
              <a:rPr b="1" lang="en-IN" sz="2200">
                <a:latin typeface="Montserrat"/>
                <a:ea typeface="Montserrat"/>
                <a:cs typeface="Montserrat"/>
                <a:sym typeface="Montserrat"/>
              </a:rPr>
              <a:t>invalid</a:t>
            </a:r>
            <a:r>
              <a:rPr lang="en-IN" sz="2200"/>
              <a:t> entry for</a:t>
            </a:r>
            <a:r>
              <a:rPr b="1" lang="en-IN" sz="2200">
                <a:latin typeface="Montserrat"/>
                <a:ea typeface="Montserrat"/>
                <a:cs typeface="Montserrat"/>
                <a:sym typeface="Montserrat"/>
              </a:rPr>
              <a:t> “LU”</a:t>
            </a:r>
            <a:r>
              <a:rPr lang="en-IN" sz="2200"/>
              <a:t> column </a:t>
            </a:r>
            <a:endParaRPr sz="22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5"/>
          <p:cNvSpPr txBox="1"/>
          <p:nvPr>
            <p:ph type="title"/>
          </p:nvPr>
        </p:nvSpPr>
        <p:spPr>
          <a:xfrm>
            <a:off x="581192" y="702156"/>
            <a:ext cx="11029500" cy="1013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Changes in Number of Lost/New Units (2004-2024)</a:t>
            </a:r>
            <a:endParaRPr/>
          </a:p>
        </p:txBody>
      </p:sp>
      <p:sp>
        <p:nvSpPr>
          <p:cNvPr id="325" name="Google Shape;325;p35"/>
          <p:cNvSpPr txBox="1"/>
          <p:nvPr>
            <p:ph idx="1" type="body"/>
          </p:nvPr>
        </p:nvSpPr>
        <p:spPr>
          <a:xfrm>
            <a:off x="6890100" y="1955900"/>
            <a:ext cx="4876800" cy="4701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346456" lvl="0" marL="45720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SzPts val="1856"/>
              <a:buChar char="◼"/>
            </a:pPr>
            <a:r>
              <a:rPr lang="en-IN" sz="2000"/>
              <a:t>From </a:t>
            </a:r>
            <a:r>
              <a:rPr b="1" lang="en-IN" sz="2000">
                <a:solidFill>
                  <a:srgbClr val="13A694"/>
                </a:solidFill>
                <a:latin typeface="Montserrat"/>
                <a:ea typeface="Montserrat"/>
                <a:cs typeface="Montserrat"/>
                <a:sym typeface="Montserrat"/>
              </a:rPr>
              <a:t>2005-2006</a:t>
            </a:r>
            <a:r>
              <a:rPr lang="en-IN" sz="2000"/>
              <a:t>, we have the </a:t>
            </a:r>
            <a:r>
              <a:rPr b="1" lang="en-IN" sz="2000">
                <a:solidFill>
                  <a:srgbClr val="CC4125"/>
                </a:solidFill>
                <a:latin typeface="Montserrat"/>
                <a:ea typeface="Montserrat"/>
                <a:cs typeface="Montserrat"/>
                <a:sym typeface="Montserrat"/>
              </a:rPr>
              <a:t>maximum</a:t>
            </a:r>
            <a:r>
              <a:rPr b="1" lang="en-IN" sz="200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IN" sz="2000"/>
              <a:t>number of </a:t>
            </a:r>
            <a:r>
              <a:rPr b="1" lang="en-IN" sz="2000">
                <a:latin typeface="Montserrat"/>
                <a:ea typeface="Montserrat"/>
                <a:cs typeface="Montserrat"/>
                <a:sym typeface="Montserrat"/>
              </a:rPr>
              <a:t>lost units (669 units)</a:t>
            </a:r>
            <a:endParaRPr b="1"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-346456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6"/>
              <a:buChar char="◼"/>
            </a:pPr>
            <a:r>
              <a:rPr lang="en-IN" sz="2000"/>
              <a:t>From </a:t>
            </a:r>
            <a:r>
              <a:rPr b="1" lang="en-IN" sz="2000">
                <a:solidFill>
                  <a:srgbClr val="13A694"/>
                </a:solidFill>
                <a:latin typeface="Montserrat"/>
                <a:ea typeface="Montserrat"/>
                <a:cs typeface="Montserrat"/>
                <a:sym typeface="Montserrat"/>
              </a:rPr>
              <a:t>2020-2021</a:t>
            </a:r>
            <a:r>
              <a:rPr lang="en-IN" sz="2000"/>
              <a:t>, we have the </a:t>
            </a:r>
            <a:r>
              <a:rPr b="1" lang="en-IN" sz="2000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rPr>
              <a:t>minimum</a:t>
            </a:r>
            <a:r>
              <a:rPr lang="en-IN" sz="2000"/>
              <a:t> number of </a:t>
            </a:r>
            <a:r>
              <a:rPr b="1" lang="en-IN" sz="2000">
                <a:latin typeface="Montserrat"/>
                <a:ea typeface="Montserrat"/>
                <a:cs typeface="Montserrat"/>
                <a:sym typeface="Montserrat"/>
              </a:rPr>
              <a:t>lost units (199 units)</a:t>
            </a:r>
            <a:endParaRPr b="1"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46456" lvl="0" marL="45720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SzPts val="1856"/>
              <a:buChar char="◼"/>
            </a:pPr>
            <a:r>
              <a:rPr lang="en-IN" sz="2000"/>
              <a:t>From </a:t>
            </a:r>
            <a:r>
              <a:rPr b="1" lang="en-IN" sz="2000">
                <a:solidFill>
                  <a:srgbClr val="13A694"/>
                </a:solidFill>
                <a:latin typeface="Montserrat"/>
                <a:ea typeface="Montserrat"/>
                <a:cs typeface="Montserrat"/>
                <a:sym typeface="Montserrat"/>
              </a:rPr>
              <a:t>2007-2008</a:t>
            </a:r>
            <a:r>
              <a:rPr lang="en-IN" sz="2000"/>
              <a:t>, we have the </a:t>
            </a:r>
            <a:r>
              <a:rPr b="1" lang="en-IN" sz="2000">
                <a:solidFill>
                  <a:srgbClr val="CC4125"/>
                </a:solidFill>
                <a:latin typeface="Montserrat"/>
                <a:ea typeface="Montserrat"/>
                <a:cs typeface="Montserrat"/>
                <a:sym typeface="Montserrat"/>
              </a:rPr>
              <a:t>maximum</a:t>
            </a:r>
            <a:r>
              <a:rPr lang="en-IN" sz="2000"/>
              <a:t> number of </a:t>
            </a:r>
            <a:r>
              <a:rPr b="1" lang="en-IN" sz="2000">
                <a:latin typeface="Montserrat"/>
                <a:ea typeface="Montserrat"/>
                <a:cs typeface="Montserrat"/>
                <a:sym typeface="Montserrat"/>
              </a:rPr>
              <a:t>new units (4233 units)</a:t>
            </a:r>
            <a:endParaRPr b="1"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-346456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6"/>
              <a:buChar char="◼"/>
            </a:pPr>
            <a:r>
              <a:rPr lang="en-IN" sz="2000"/>
              <a:t>From </a:t>
            </a:r>
            <a:r>
              <a:rPr b="1" lang="en-IN" sz="2000">
                <a:solidFill>
                  <a:srgbClr val="13A694"/>
                </a:solidFill>
                <a:latin typeface="Montserrat"/>
                <a:ea typeface="Montserrat"/>
                <a:cs typeface="Montserrat"/>
                <a:sym typeface="Montserrat"/>
              </a:rPr>
              <a:t>2013-2014</a:t>
            </a:r>
            <a:r>
              <a:rPr lang="en-IN" sz="2000"/>
              <a:t>, we have the </a:t>
            </a:r>
            <a:r>
              <a:rPr b="1" lang="en-IN" sz="2000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rPr>
              <a:t>minimum</a:t>
            </a:r>
            <a:r>
              <a:rPr lang="en-IN" sz="2000"/>
              <a:t> number of </a:t>
            </a:r>
            <a:r>
              <a:rPr b="1" lang="en-IN" sz="2000">
                <a:latin typeface="Montserrat"/>
                <a:ea typeface="Montserrat"/>
                <a:cs typeface="Montserrat"/>
                <a:sym typeface="Montserrat"/>
              </a:rPr>
              <a:t>new units (920 units)</a:t>
            </a:r>
            <a:endParaRPr b="1"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26" name="Google Shape;32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1075" y="1838825"/>
            <a:ext cx="6503075" cy="255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1075" y="4300611"/>
            <a:ext cx="6503075" cy="25573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36"/>
          <p:cNvSpPr txBox="1"/>
          <p:nvPr>
            <p:ph type="title"/>
          </p:nvPr>
        </p:nvSpPr>
        <p:spPr>
          <a:xfrm>
            <a:off x="581192" y="702156"/>
            <a:ext cx="11029500" cy="1013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Noticeable Findings</a:t>
            </a:r>
            <a:endParaRPr/>
          </a:p>
        </p:txBody>
      </p:sp>
      <p:sp>
        <p:nvSpPr>
          <p:cNvPr id="334" name="Google Shape;334;p36"/>
          <p:cNvSpPr txBox="1"/>
          <p:nvPr>
            <p:ph idx="1" type="body"/>
          </p:nvPr>
        </p:nvSpPr>
        <p:spPr>
          <a:xfrm>
            <a:off x="6320600" y="1941100"/>
            <a:ext cx="5290200" cy="4668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359156" lvl="0" marL="45720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SzPts val="2056"/>
              <a:buChar char="◼"/>
            </a:pPr>
            <a:r>
              <a:rPr lang="en-IN" sz="2200"/>
              <a:t>Among the </a:t>
            </a:r>
            <a:r>
              <a:rPr b="1" lang="en-IN" sz="2200">
                <a:latin typeface="Montserrat"/>
                <a:ea typeface="Montserrat"/>
                <a:cs typeface="Montserrat"/>
                <a:sym typeface="Montserrat"/>
              </a:rPr>
              <a:t>new units</a:t>
            </a:r>
            <a:r>
              <a:rPr lang="en-IN" sz="2200"/>
              <a:t>, the type </a:t>
            </a:r>
            <a:r>
              <a:rPr b="1" lang="en-IN" sz="2200">
                <a:latin typeface="Montserrat"/>
                <a:ea typeface="Montserrat"/>
                <a:cs typeface="Montserrat"/>
                <a:sym typeface="Montserrat"/>
              </a:rPr>
              <a:t>CD (Residential Condominimum Unit)</a:t>
            </a:r>
            <a:r>
              <a:rPr lang="en-IN" sz="2200"/>
              <a:t> and </a:t>
            </a:r>
            <a:r>
              <a:rPr b="1" lang="en-IN" sz="2200">
                <a:latin typeface="Montserrat"/>
                <a:ea typeface="Montserrat"/>
                <a:cs typeface="Montserrat"/>
                <a:sym typeface="Montserrat"/>
              </a:rPr>
              <a:t>CP (Condo Parking)</a:t>
            </a:r>
            <a:r>
              <a:rPr lang="en-IN" sz="2200"/>
              <a:t> are the highest in number</a:t>
            </a:r>
            <a:endParaRPr sz="2200"/>
          </a:p>
          <a:p>
            <a:pPr indent="0" lvl="0" marL="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-359156" lvl="0" marL="45720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SzPts val="2056"/>
              <a:buChar char="◼"/>
            </a:pPr>
            <a:r>
              <a:rPr lang="en-IN" sz="2200"/>
              <a:t>Among the </a:t>
            </a:r>
            <a:r>
              <a:rPr b="1" lang="en-IN" sz="2200">
                <a:latin typeface="Montserrat"/>
                <a:ea typeface="Montserrat"/>
                <a:cs typeface="Montserrat"/>
                <a:sym typeface="Montserrat"/>
              </a:rPr>
              <a:t>lost units</a:t>
            </a:r>
            <a:r>
              <a:rPr lang="en-IN" sz="2200"/>
              <a:t>, the type </a:t>
            </a:r>
            <a:r>
              <a:rPr b="1" lang="en-IN" sz="2200">
                <a:latin typeface="Montserrat"/>
                <a:ea typeface="Montserrat"/>
                <a:cs typeface="Montserrat"/>
                <a:sym typeface="Montserrat"/>
              </a:rPr>
              <a:t>CD, CL (Commerical Land)</a:t>
            </a:r>
            <a:r>
              <a:rPr lang="en-IN" sz="2200"/>
              <a:t>, and </a:t>
            </a:r>
            <a:r>
              <a:rPr b="1" lang="en-IN" sz="2200">
                <a:latin typeface="Montserrat"/>
                <a:ea typeface="Montserrat"/>
                <a:cs typeface="Montserrat"/>
                <a:sym typeface="Montserrat"/>
              </a:rPr>
              <a:t>E (Tax-exempt)</a:t>
            </a:r>
            <a:r>
              <a:rPr lang="en-IN" sz="2200"/>
              <a:t> are the highest in number</a:t>
            </a:r>
            <a:endParaRPr sz="2200"/>
          </a:p>
        </p:txBody>
      </p:sp>
      <p:pic>
        <p:nvPicPr>
          <p:cNvPr id="335" name="Google Shape;335;p36"/>
          <p:cNvPicPr preferRelativeResize="0"/>
          <p:nvPr/>
        </p:nvPicPr>
        <p:blipFill rotWithShape="1">
          <a:blip r:embed="rId3">
            <a:alphaModFix/>
          </a:blip>
          <a:srcRect b="0" l="0" r="0" t="4879"/>
          <a:stretch/>
        </p:blipFill>
        <p:spPr>
          <a:xfrm>
            <a:off x="404725" y="4201325"/>
            <a:ext cx="5623699" cy="266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36"/>
          <p:cNvPicPr preferRelativeResize="0"/>
          <p:nvPr/>
        </p:nvPicPr>
        <p:blipFill rotWithShape="1">
          <a:blip r:embed="rId4">
            <a:alphaModFix/>
          </a:blip>
          <a:srcRect b="4926" l="0" r="0" t="5668"/>
          <a:stretch/>
        </p:blipFill>
        <p:spPr>
          <a:xfrm>
            <a:off x="404725" y="1736550"/>
            <a:ext cx="5623700" cy="2528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37"/>
          <p:cNvSpPr txBox="1"/>
          <p:nvPr>
            <p:ph type="title"/>
          </p:nvPr>
        </p:nvSpPr>
        <p:spPr>
          <a:xfrm>
            <a:off x="581192" y="702156"/>
            <a:ext cx="11029500" cy="1013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Focus on type A, R2, R3, R4</a:t>
            </a:r>
            <a:endParaRPr/>
          </a:p>
        </p:txBody>
      </p:sp>
      <p:sp>
        <p:nvSpPr>
          <p:cNvPr id="343" name="Google Shape;343;p37"/>
          <p:cNvSpPr txBox="1"/>
          <p:nvPr>
            <p:ph idx="1" type="body"/>
          </p:nvPr>
        </p:nvSpPr>
        <p:spPr>
          <a:xfrm>
            <a:off x="5613946" y="1912675"/>
            <a:ext cx="5450400" cy="3678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359156" lvl="0" marL="45720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SzPts val="2056"/>
              <a:buChar char="◼"/>
            </a:pPr>
            <a:r>
              <a:rPr lang="en-IN" sz="2200"/>
              <a:t>Buildings that had any type of permit and changed to a </a:t>
            </a:r>
            <a:r>
              <a:rPr b="1" lang="en-IN" sz="2200">
                <a:latin typeface="Montserrat"/>
                <a:ea typeface="Montserrat"/>
                <a:cs typeface="Montserrat"/>
                <a:sym typeface="Montserrat"/>
              </a:rPr>
              <a:t>smaller</a:t>
            </a:r>
            <a:r>
              <a:rPr lang="en-IN" sz="2200"/>
              <a:t> </a:t>
            </a:r>
            <a:r>
              <a:rPr lang="en-IN" sz="2200"/>
              <a:t>occupancy</a:t>
            </a:r>
            <a:r>
              <a:rPr lang="en-IN" sz="2200"/>
              <a:t> type</a:t>
            </a:r>
            <a:endParaRPr sz="2200"/>
          </a:p>
          <a:p>
            <a:pPr indent="0" lvl="0" marL="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-359156" lvl="0" marL="45720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SzPts val="2056"/>
              <a:buChar char="◼"/>
            </a:pPr>
            <a:r>
              <a:rPr lang="en-IN" sz="2200"/>
              <a:t>There are the </a:t>
            </a:r>
            <a:r>
              <a:rPr b="1" lang="en-IN" sz="2200">
                <a:latin typeface="Montserrat"/>
                <a:ea typeface="Montserrat"/>
                <a:cs typeface="Montserrat"/>
                <a:sym typeface="Montserrat"/>
              </a:rPr>
              <a:t>most </a:t>
            </a:r>
            <a:r>
              <a:rPr lang="en-IN" sz="2200"/>
              <a:t>changes from </a:t>
            </a:r>
            <a:r>
              <a:rPr b="1" lang="en-IN" sz="2200">
                <a:latin typeface="Montserrat"/>
                <a:ea typeface="Montserrat"/>
                <a:cs typeface="Montserrat"/>
                <a:sym typeface="Montserrat"/>
              </a:rPr>
              <a:t>R2</a:t>
            </a:r>
            <a:endParaRPr b="1" sz="22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4" name="Google Shape;344;p37"/>
          <p:cNvSpPr txBox="1"/>
          <p:nvPr/>
        </p:nvSpPr>
        <p:spPr>
          <a:xfrm>
            <a:off x="1085900" y="5506025"/>
            <a:ext cx="4151700" cy="67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Key:</a:t>
            </a:r>
            <a:endParaRPr>
              <a:solidFill>
                <a:schemeClr val="dk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Char char="●"/>
            </a:pPr>
            <a:r>
              <a:rPr lang="en-IN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 = Residential 7 or more u</a:t>
            </a:r>
            <a:endParaRPr>
              <a:solidFill>
                <a:schemeClr val="dk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Char char="●"/>
            </a:pPr>
            <a:r>
              <a:rPr lang="en-IN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R2 = Residential 2‐family</a:t>
            </a:r>
            <a:endParaRPr>
              <a:solidFill>
                <a:schemeClr val="dk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Char char="●"/>
            </a:pPr>
            <a:r>
              <a:rPr lang="en-IN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R3  = Residential 3‐family</a:t>
            </a:r>
            <a:endParaRPr>
              <a:solidFill>
                <a:schemeClr val="dk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Char char="●"/>
            </a:pPr>
            <a:r>
              <a:rPr lang="en-IN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R4 = Residential 4 or more family  </a:t>
            </a:r>
            <a:endParaRPr>
              <a:solidFill>
                <a:schemeClr val="dk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345" name="Google Shape;34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550" y="2172236"/>
            <a:ext cx="4995875" cy="3159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38"/>
          <p:cNvSpPr txBox="1"/>
          <p:nvPr>
            <p:ph type="title"/>
          </p:nvPr>
        </p:nvSpPr>
        <p:spPr>
          <a:xfrm>
            <a:off x="499200" y="686100"/>
            <a:ext cx="11193600" cy="1013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Buildings that changed to smaller occupancy by community</a:t>
            </a:r>
            <a:endParaRPr/>
          </a:p>
        </p:txBody>
      </p:sp>
      <p:pic>
        <p:nvPicPr>
          <p:cNvPr id="352" name="Google Shape;35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500" y="2437700"/>
            <a:ext cx="7965575" cy="3421100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38"/>
          <p:cNvSpPr txBox="1"/>
          <p:nvPr>
            <p:ph idx="1" type="body"/>
          </p:nvPr>
        </p:nvSpPr>
        <p:spPr>
          <a:xfrm>
            <a:off x="7491670" y="2180500"/>
            <a:ext cx="4119000" cy="3678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397256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56"/>
              <a:buFont typeface="Montserrat Medium"/>
              <a:buChar char="◼"/>
            </a:pPr>
            <a:r>
              <a:rPr lang="en-IN" sz="2100">
                <a:solidFill>
                  <a:schemeClr val="dk1"/>
                </a:solidFill>
                <a:highlight>
                  <a:srgbClr val="FFFFFF"/>
                </a:highlight>
              </a:rPr>
              <a:t>Unit lost happened the most in </a:t>
            </a:r>
            <a:r>
              <a:rPr b="1" lang="en-IN" sz="2100">
                <a:solidFill>
                  <a:srgbClr val="13A694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South End</a:t>
            </a:r>
            <a:r>
              <a:rPr lang="en-IN" sz="2100">
                <a:solidFill>
                  <a:schemeClr val="dk1"/>
                </a:solidFill>
                <a:highlight>
                  <a:srgbClr val="FFFFFF"/>
                </a:highlight>
              </a:rPr>
              <a:t>, followed by </a:t>
            </a:r>
            <a:r>
              <a:rPr b="1" lang="en-IN" sz="2100">
                <a:solidFill>
                  <a:srgbClr val="13A694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Back Bay</a:t>
            </a:r>
            <a:r>
              <a:rPr lang="en-IN" sz="2100">
                <a:solidFill>
                  <a:schemeClr val="dk1"/>
                </a:solidFill>
                <a:highlight>
                  <a:srgbClr val="FFFFFF"/>
                </a:highlight>
              </a:rPr>
              <a:t> and </a:t>
            </a:r>
            <a:r>
              <a:rPr b="1" lang="en-IN" sz="2100">
                <a:solidFill>
                  <a:srgbClr val="13A694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Charlestown</a:t>
            </a:r>
            <a:endParaRPr b="1" sz="2800">
              <a:solidFill>
                <a:srgbClr val="13A69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39"/>
          <p:cNvSpPr txBox="1"/>
          <p:nvPr>
            <p:ph type="title"/>
          </p:nvPr>
        </p:nvSpPr>
        <p:spPr>
          <a:xfrm>
            <a:off x="581192" y="702156"/>
            <a:ext cx="11029616" cy="101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IN"/>
              <a:t>FUTURE PLANS</a:t>
            </a:r>
            <a:endParaRPr/>
          </a:p>
        </p:txBody>
      </p:sp>
      <p:sp>
        <p:nvSpPr>
          <p:cNvPr id="359" name="Google Shape;359;p39"/>
          <p:cNvSpPr txBox="1"/>
          <p:nvPr>
            <p:ph idx="1" type="body"/>
          </p:nvPr>
        </p:nvSpPr>
        <p:spPr>
          <a:xfrm>
            <a:off x="581250" y="2644850"/>
            <a:ext cx="11029500" cy="386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55600" lvl="0" marL="457200" rtl="0" algn="just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000"/>
              <a:buFont typeface="Montserrat"/>
              <a:buChar char="◼"/>
            </a:pPr>
            <a:r>
              <a:rPr b="1" lang="en-IN" sz="2000">
                <a:solidFill>
                  <a:srgbClr val="262626"/>
                </a:solidFill>
                <a:latin typeface="Montserrat"/>
                <a:ea typeface="Montserrat"/>
                <a:cs typeface="Montserrat"/>
                <a:sym typeface="Montserrat"/>
              </a:rPr>
              <a:t>Extension Questions:</a:t>
            </a:r>
            <a:endParaRPr b="1" sz="2000">
              <a:solidFill>
                <a:srgbClr val="26262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1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Montserrat Medium"/>
              <a:buChar char="◼"/>
            </a:pPr>
            <a:r>
              <a:rPr lang="en-IN" sz="2000">
                <a:solidFill>
                  <a:srgbClr val="262626"/>
                </a:solidFill>
              </a:rPr>
              <a:t>How does the rate of renovations in each neighborhood affect the change in available units from year to year? Comparing permits data to changes in available units(R1, R4)</a:t>
            </a:r>
            <a:endParaRPr sz="2000">
              <a:solidFill>
                <a:srgbClr val="262626"/>
              </a:solidFill>
            </a:endParaRPr>
          </a:p>
          <a:p>
            <a:pPr indent="-355600" lvl="1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000"/>
              <a:buChar char="◼"/>
            </a:pPr>
            <a:r>
              <a:rPr lang="en-IN" sz="2000">
                <a:solidFill>
                  <a:srgbClr val="262626"/>
                </a:solidFill>
              </a:rPr>
              <a:t>What contributes to the large changes in housing units in areas like Hyde Park or the South End?</a:t>
            </a:r>
            <a:endParaRPr sz="2000">
              <a:solidFill>
                <a:srgbClr val="262626"/>
              </a:solidFill>
            </a:endParaRPr>
          </a:p>
          <a:p>
            <a:pPr indent="-355600" lvl="1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000"/>
              <a:buChar char="◼"/>
            </a:pPr>
            <a:r>
              <a:rPr lang="en-IN" sz="2000">
                <a:solidFill>
                  <a:srgbClr val="262626"/>
                </a:solidFill>
              </a:rPr>
              <a:t>What neighborhoods have experienced the most significant reduction in available units due to the conversion of multi-unit</a:t>
            </a:r>
            <a:r>
              <a:rPr lang="en-IN" sz="2000">
                <a:solidFill>
                  <a:srgbClr val="262626"/>
                </a:solidFill>
              </a:rPr>
              <a:t> </a:t>
            </a:r>
            <a:r>
              <a:rPr lang="en-IN" sz="2000">
                <a:solidFill>
                  <a:srgbClr val="262626"/>
                </a:solidFill>
              </a:rPr>
              <a:t>properties into single-family residences by higher-income, and what factors contribute to this trend?</a:t>
            </a:r>
            <a:endParaRPr sz="2000">
              <a:solidFill>
                <a:srgbClr val="262626"/>
              </a:solidFill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SzPts val="1656"/>
              <a:buNone/>
            </a:pPr>
            <a:r>
              <a:t/>
            </a:r>
            <a:endParaRPr sz="2000"/>
          </a:p>
        </p:txBody>
      </p:sp>
      <p:pic>
        <p:nvPicPr>
          <p:cNvPr id="360" name="Google Shape;360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98237" y="702156"/>
            <a:ext cx="1024841" cy="101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40"/>
          <p:cNvSpPr txBox="1"/>
          <p:nvPr/>
        </p:nvSpPr>
        <p:spPr>
          <a:xfrm>
            <a:off x="2608656" y="1298185"/>
            <a:ext cx="68295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A694"/>
              </a:buClr>
              <a:buSzPts val="4800"/>
              <a:buFont typeface="Montserrat Medium"/>
              <a:buNone/>
            </a:pPr>
            <a:r>
              <a:rPr b="0" i="0" lang="en-IN" sz="4800" u="none" cap="none" strike="noStrike">
                <a:solidFill>
                  <a:srgbClr val="13A694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QUESTIONS?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6" name="Google Shape;366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20650" y="2651328"/>
            <a:ext cx="3350700" cy="3285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5"/>
          <p:cNvSpPr txBox="1"/>
          <p:nvPr>
            <p:ph type="title"/>
          </p:nvPr>
        </p:nvSpPr>
        <p:spPr>
          <a:xfrm>
            <a:off x="581192" y="702156"/>
            <a:ext cx="11029500" cy="1013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IN"/>
              <a:t>REVIEW OF PREVIOUS FINDINGS</a:t>
            </a:r>
            <a:endParaRPr/>
          </a:p>
        </p:txBody>
      </p:sp>
      <p:sp>
        <p:nvSpPr>
          <p:cNvPr id="114" name="Google Shape;114;p15"/>
          <p:cNvSpPr txBox="1"/>
          <p:nvPr>
            <p:ph idx="1" type="body"/>
          </p:nvPr>
        </p:nvSpPr>
        <p:spPr>
          <a:xfrm>
            <a:off x="581250" y="1981201"/>
            <a:ext cx="11029500" cy="45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just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55600" lvl="0" marL="457200" rtl="0" algn="just">
              <a:spcBef>
                <a:spcPts val="360"/>
              </a:spcBef>
              <a:spcAft>
                <a:spcPts val="0"/>
              </a:spcAft>
              <a:buSzPts val="2000"/>
              <a:buChar char="◼"/>
            </a:pPr>
            <a:r>
              <a:rPr b="1" lang="en-IN" sz="2000">
                <a:latin typeface="Montserrat"/>
                <a:ea typeface="Montserrat"/>
                <a:cs typeface="Montserrat"/>
                <a:sym typeface="Montserrat"/>
              </a:rPr>
              <a:t>Found Unit changes by Community</a:t>
            </a:r>
            <a:r>
              <a:rPr b="1" lang="en-IN" sz="2000">
                <a:latin typeface="Montserrat"/>
                <a:ea typeface="Montserrat"/>
                <a:cs typeface="Montserrat"/>
                <a:sym typeface="Montserrat"/>
              </a:rPr>
              <a:t>:</a:t>
            </a:r>
            <a:r>
              <a:rPr lang="en-IN" sz="2000"/>
              <a:t> </a:t>
            </a:r>
            <a:r>
              <a:rPr lang="en-IN" sz="2000"/>
              <a:t>significant </a:t>
            </a:r>
            <a:r>
              <a:rPr b="1" lang="en-IN" sz="2000">
                <a:latin typeface="Montserrat"/>
                <a:ea typeface="Montserrat"/>
                <a:cs typeface="Montserrat"/>
                <a:sym typeface="Montserrat"/>
              </a:rPr>
              <a:t>increase</a:t>
            </a:r>
            <a:r>
              <a:rPr lang="en-IN" sz="2000"/>
              <a:t> in units in areas like </a:t>
            </a:r>
            <a:r>
              <a:rPr b="1" lang="en-IN" sz="2000">
                <a:latin typeface="Montserrat"/>
                <a:ea typeface="Montserrat"/>
                <a:cs typeface="Montserrat"/>
                <a:sym typeface="Montserrat"/>
              </a:rPr>
              <a:t>South Boston</a:t>
            </a:r>
            <a:r>
              <a:rPr lang="en-IN" sz="2000"/>
              <a:t>, </a:t>
            </a:r>
            <a:r>
              <a:rPr b="1" lang="en-IN" sz="2000">
                <a:latin typeface="Montserrat"/>
                <a:ea typeface="Montserrat"/>
                <a:cs typeface="Montserrat"/>
                <a:sym typeface="Montserrat"/>
              </a:rPr>
              <a:t>Central Boston</a:t>
            </a:r>
            <a:r>
              <a:rPr lang="en-IN" sz="2000"/>
              <a:t> and </a:t>
            </a:r>
            <a:r>
              <a:rPr b="1" lang="en-IN" sz="2000">
                <a:latin typeface="Montserrat"/>
                <a:ea typeface="Montserrat"/>
                <a:cs typeface="Montserrat"/>
                <a:sym typeface="Montserrat"/>
              </a:rPr>
              <a:t>Dorchester</a:t>
            </a:r>
            <a:r>
              <a:rPr lang="en-IN" sz="2000"/>
              <a:t>. Concerning </a:t>
            </a:r>
            <a:r>
              <a:rPr b="1" lang="en-IN" sz="2000">
                <a:latin typeface="Montserrat"/>
                <a:ea typeface="Montserrat"/>
                <a:cs typeface="Montserrat"/>
                <a:sym typeface="Montserrat"/>
              </a:rPr>
              <a:t>decrease</a:t>
            </a:r>
            <a:r>
              <a:rPr lang="en-IN" sz="2000"/>
              <a:t> in </a:t>
            </a:r>
            <a:r>
              <a:rPr b="1" lang="en-IN" sz="2000">
                <a:latin typeface="Montserrat"/>
                <a:ea typeface="Montserrat"/>
                <a:cs typeface="Montserrat"/>
                <a:sym typeface="Montserrat"/>
              </a:rPr>
              <a:t>Mattapan</a:t>
            </a:r>
            <a:r>
              <a:rPr lang="en-IN" sz="2000"/>
              <a:t> (due to possible zip codes transfer between Mattapan and Hyde Park).</a:t>
            </a:r>
            <a:endParaRPr sz="2000"/>
          </a:p>
          <a:p>
            <a:pPr indent="0" lvl="0" marL="457200" rtl="0" algn="just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55600" lvl="0" marL="457200" rtl="0" algn="just">
              <a:spcBef>
                <a:spcPts val="360"/>
              </a:spcBef>
              <a:spcAft>
                <a:spcPts val="0"/>
              </a:spcAft>
              <a:buSzPts val="2000"/>
              <a:buChar char="◼"/>
            </a:pPr>
            <a:r>
              <a:rPr b="1" lang="en-IN" sz="2000">
                <a:latin typeface="Montserrat"/>
                <a:ea typeface="Montserrat"/>
                <a:cs typeface="Montserrat"/>
                <a:sym typeface="Montserrat"/>
              </a:rPr>
              <a:t>Initial Observation for </a:t>
            </a:r>
            <a:r>
              <a:rPr b="1" lang="en-IN" sz="2000">
                <a:latin typeface="Montserrat"/>
                <a:ea typeface="Montserrat"/>
                <a:cs typeface="Montserrat"/>
                <a:sym typeface="Montserrat"/>
              </a:rPr>
              <a:t>Permit Trends</a:t>
            </a:r>
            <a:r>
              <a:rPr b="1" lang="en-IN" sz="2000">
                <a:latin typeface="Montserrat"/>
                <a:ea typeface="Montserrat"/>
                <a:cs typeface="Montserrat"/>
                <a:sym typeface="Montserrat"/>
              </a:rPr>
              <a:t>: </a:t>
            </a:r>
            <a:r>
              <a:rPr lang="en-IN" sz="2000"/>
              <a:t>clear upward trends in prioritizing safety improvements. </a:t>
            </a:r>
            <a:r>
              <a:rPr b="1" lang="en-IN" sz="2000">
                <a:latin typeface="Montserrat"/>
                <a:ea typeface="Montserrat"/>
                <a:cs typeface="Montserrat"/>
                <a:sym typeface="Montserrat"/>
              </a:rPr>
              <a:t>Roxbury, Dorchester, South Boston, East Boston</a:t>
            </a:r>
            <a:r>
              <a:rPr lang="en-IN" sz="2000"/>
              <a:t> being areas with significant renovation changes.</a:t>
            </a:r>
            <a:endParaRPr sz="2000"/>
          </a:p>
          <a:p>
            <a:pPr indent="0" lvl="0" marL="0" rtl="0" algn="just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55600" lvl="0" marL="457200" rtl="0" algn="just">
              <a:spcBef>
                <a:spcPts val="360"/>
              </a:spcBef>
              <a:spcAft>
                <a:spcPts val="0"/>
              </a:spcAft>
              <a:buSzPts val="2000"/>
              <a:buChar char="◼"/>
            </a:pPr>
            <a:r>
              <a:rPr b="1" lang="en-IN" sz="2000">
                <a:latin typeface="Montserrat"/>
                <a:ea typeface="Montserrat"/>
                <a:cs typeface="Montserrat"/>
                <a:sym typeface="Montserrat"/>
              </a:rPr>
              <a:t>Patterns in Land Use: </a:t>
            </a:r>
            <a:r>
              <a:rPr lang="en-IN" sz="2000"/>
              <a:t>decreasing </a:t>
            </a:r>
            <a:r>
              <a:rPr lang="en-IN" sz="2000"/>
              <a:t>trend in </a:t>
            </a:r>
            <a:r>
              <a:rPr b="1" lang="en-IN" sz="2000">
                <a:latin typeface="Montserrat"/>
                <a:ea typeface="Montserrat"/>
                <a:cs typeface="Montserrat"/>
                <a:sym typeface="Montserrat"/>
              </a:rPr>
              <a:t>multi-family(R4)</a:t>
            </a:r>
            <a:r>
              <a:rPr lang="en-IN" sz="2000"/>
              <a:t> units with simultaneous </a:t>
            </a:r>
            <a:r>
              <a:rPr b="1" lang="en-IN" sz="2000">
                <a:latin typeface="Montserrat"/>
                <a:ea typeface="Montserrat"/>
                <a:cs typeface="Montserrat"/>
                <a:sym typeface="Montserrat"/>
              </a:rPr>
              <a:t>increasing single-family(R1)</a:t>
            </a:r>
            <a:r>
              <a:rPr lang="en-IN" sz="2000"/>
              <a:t> units</a:t>
            </a:r>
            <a:endParaRPr sz="2000"/>
          </a:p>
          <a:p>
            <a:pPr indent="-22860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656"/>
              <a:buNone/>
            </a:pPr>
            <a:r>
              <a:t/>
            </a:r>
            <a:endParaRPr/>
          </a:p>
        </p:txBody>
      </p:sp>
      <p:pic>
        <p:nvPicPr>
          <p:cNvPr id="115" name="Google Shape;115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98237" y="702156"/>
            <a:ext cx="1024841" cy="101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6"/>
          <p:cNvSpPr txBox="1"/>
          <p:nvPr>
            <p:ph type="title"/>
          </p:nvPr>
        </p:nvSpPr>
        <p:spPr>
          <a:xfrm>
            <a:off x="581243" y="2150935"/>
            <a:ext cx="11029500" cy="14976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800">
                <a:solidFill>
                  <a:schemeClr val="dk1"/>
                </a:solidFill>
              </a:rPr>
              <a:t>WHERE ARE HOUSING REMODELS AND RENOVATIONS HAPPENING?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7"/>
          <p:cNvSpPr txBox="1"/>
          <p:nvPr>
            <p:ph type="title"/>
          </p:nvPr>
        </p:nvSpPr>
        <p:spPr>
          <a:xfrm>
            <a:off x="581192" y="702156"/>
            <a:ext cx="11029500" cy="1013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IN"/>
              <a:t>DATA CLEANING</a:t>
            </a:r>
            <a:endParaRPr/>
          </a:p>
        </p:txBody>
      </p:sp>
      <p:sp>
        <p:nvSpPr>
          <p:cNvPr id="127" name="Google Shape;127;p17"/>
          <p:cNvSpPr txBox="1"/>
          <p:nvPr>
            <p:ph idx="1" type="body"/>
          </p:nvPr>
        </p:nvSpPr>
        <p:spPr>
          <a:xfrm>
            <a:off x="581200" y="2071175"/>
            <a:ext cx="11029500" cy="445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352806" lvl="0" marL="457200" rtl="0" algn="l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SzPts val="1956"/>
              <a:buChar char="◼"/>
            </a:pPr>
            <a:r>
              <a:rPr lang="en-IN" sz="2100"/>
              <a:t>Extract data related to </a:t>
            </a:r>
            <a:r>
              <a:rPr b="1" lang="en-IN" sz="2100">
                <a:latin typeface="Montserrat"/>
                <a:ea typeface="Montserrat"/>
                <a:cs typeface="Montserrat"/>
                <a:sym typeface="Montserrat"/>
              </a:rPr>
              <a:t>“issued_date”, “zip”, and “worktype”</a:t>
            </a:r>
            <a:endParaRPr b="1" sz="2100">
              <a:latin typeface="Montserrat"/>
              <a:ea typeface="Montserrat"/>
              <a:cs typeface="Montserrat"/>
              <a:sym typeface="Montserrat"/>
            </a:endParaRPr>
          </a:p>
          <a:p>
            <a:pPr indent="-3619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Char char="◼"/>
            </a:pPr>
            <a:r>
              <a:rPr b="1" lang="en-IN" sz="2100">
                <a:latin typeface="Montserrat"/>
                <a:ea typeface="Montserrat"/>
                <a:cs typeface="Montserrat"/>
                <a:sym typeface="Montserrat"/>
              </a:rPr>
              <a:t>Drop</a:t>
            </a:r>
            <a:r>
              <a:rPr lang="en-IN" sz="2100"/>
              <a:t> any rows that “zip”, “worktype”, “issued_date” is </a:t>
            </a:r>
            <a:r>
              <a:rPr b="1" lang="en-IN" sz="2100">
                <a:latin typeface="Montserrat"/>
                <a:ea typeface="Montserrat"/>
                <a:cs typeface="Montserrat"/>
                <a:sym typeface="Montserrat"/>
              </a:rPr>
              <a:t>missing</a:t>
            </a:r>
            <a:endParaRPr b="1" sz="2100">
              <a:latin typeface="Montserrat"/>
              <a:ea typeface="Montserrat"/>
              <a:cs typeface="Montserrat"/>
              <a:sym typeface="Montserrat"/>
            </a:endParaRPr>
          </a:p>
          <a:p>
            <a:pPr indent="-3619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Char char="◼"/>
            </a:pPr>
            <a:r>
              <a:rPr lang="en-IN" sz="2100"/>
              <a:t>Convert </a:t>
            </a:r>
            <a:r>
              <a:rPr b="1" lang="en-IN" sz="2100">
                <a:latin typeface="Montserrat"/>
                <a:ea typeface="Montserrat"/>
                <a:cs typeface="Montserrat"/>
                <a:sym typeface="Montserrat"/>
              </a:rPr>
              <a:t>“issued_date”</a:t>
            </a:r>
            <a:r>
              <a:rPr lang="en-IN" sz="2100"/>
              <a:t> to date time format and </a:t>
            </a:r>
            <a:r>
              <a:rPr b="1" lang="en-IN" sz="2100">
                <a:latin typeface="Montserrat"/>
                <a:ea typeface="Montserrat"/>
                <a:cs typeface="Montserrat"/>
                <a:sym typeface="Montserrat"/>
              </a:rPr>
              <a:t>extract “year”</a:t>
            </a:r>
            <a:endParaRPr b="1" sz="2100">
              <a:latin typeface="Montserrat"/>
              <a:ea typeface="Montserrat"/>
              <a:cs typeface="Montserrat"/>
              <a:sym typeface="Montserrat"/>
            </a:endParaRPr>
          </a:p>
          <a:p>
            <a:pPr indent="-3619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Char char="◼"/>
            </a:pPr>
            <a:r>
              <a:rPr lang="en-IN" sz="2100"/>
              <a:t>Convert </a:t>
            </a:r>
            <a:r>
              <a:rPr b="1" lang="en-IN" sz="2100">
                <a:latin typeface="Montserrat"/>
                <a:ea typeface="Montserrat"/>
                <a:cs typeface="Montserrat"/>
                <a:sym typeface="Montserrat"/>
              </a:rPr>
              <a:t>“zip”</a:t>
            </a:r>
            <a:r>
              <a:rPr lang="en-IN" sz="2100"/>
              <a:t> column to 5-digit format, </a:t>
            </a:r>
            <a:r>
              <a:rPr b="1" lang="en-IN" sz="2100">
                <a:latin typeface="Montserrat"/>
                <a:ea typeface="Montserrat"/>
                <a:cs typeface="Montserrat"/>
                <a:sym typeface="Montserrat"/>
              </a:rPr>
              <a:t>match and assign</a:t>
            </a:r>
            <a:r>
              <a:rPr lang="en-IN" sz="2100"/>
              <a:t> zip codes to corresponding </a:t>
            </a:r>
            <a:r>
              <a:rPr b="1" lang="en-IN" sz="2100">
                <a:latin typeface="Montserrat"/>
                <a:ea typeface="Montserrat"/>
                <a:cs typeface="Montserrat"/>
                <a:sym typeface="Montserrat"/>
              </a:rPr>
              <a:t>community</a:t>
            </a:r>
            <a:endParaRPr b="1" sz="2100">
              <a:latin typeface="Montserrat"/>
              <a:ea typeface="Montserrat"/>
              <a:cs typeface="Montserrat"/>
              <a:sym typeface="Montserrat"/>
            </a:endParaRPr>
          </a:p>
          <a:p>
            <a:pPr indent="-3619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Char char="◼"/>
            </a:pPr>
            <a:r>
              <a:rPr lang="en-IN" sz="2100"/>
              <a:t>Consolidate </a:t>
            </a:r>
            <a:r>
              <a:rPr b="1" lang="en-IN" sz="2100">
                <a:latin typeface="Montserrat"/>
                <a:ea typeface="Montserrat"/>
                <a:cs typeface="Montserrat"/>
                <a:sym typeface="Montserrat"/>
              </a:rPr>
              <a:t>“worktype”</a:t>
            </a:r>
            <a:r>
              <a:rPr lang="en-IN" sz="2100"/>
              <a:t> column into </a:t>
            </a:r>
            <a:r>
              <a:rPr b="1" lang="en-IN" sz="2100">
                <a:latin typeface="Montserrat"/>
                <a:ea typeface="Montserrat"/>
                <a:cs typeface="Montserrat"/>
                <a:sym typeface="Montserrat"/>
              </a:rPr>
              <a:t>broader categories</a:t>
            </a:r>
            <a:r>
              <a:rPr lang="en-IN" sz="2100"/>
              <a:t>, store in new column </a:t>
            </a:r>
            <a:r>
              <a:rPr b="1" lang="en-IN" sz="2100">
                <a:latin typeface="Montserrat"/>
                <a:ea typeface="Montserrat"/>
                <a:cs typeface="Montserrat"/>
                <a:sym typeface="Montserrat"/>
              </a:rPr>
              <a:t>“worktype_category”</a:t>
            </a:r>
            <a:r>
              <a:rPr lang="en-IN" sz="2100"/>
              <a:t> for further analysis</a:t>
            </a:r>
            <a:endParaRPr sz="2100"/>
          </a:p>
        </p:txBody>
      </p:sp>
      <p:pic>
        <p:nvPicPr>
          <p:cNvPr id="128" name="Google Shape;128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98237" y="702156"/>
            <a:ext cx="1024840" cy="10137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8"/>
          <p:cNvSpPr txBox="1"/>
          <p:nvPr>
            <p:ph type="title"/>
          </p:nvPr>
        </p:nvSpPr>
        <p:spPr>
          <a:xfrm>
            <a:off x="581192" y="702156"/>
            <a:ext cx="11029500" cy="1013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Renovations from ‘worktype’</a:t>
            </a:r>
            <a:endParaRPr/>
          </a:p>
        </p:txBody>
      </p:sp>
      <p:sp>
        <p:nvSpPr>
          <p:cNvPr id="135" name="Google Shape;135;p18"/>
          <p:cNvSpPr txBox="1"/>
          <p:nvPr>
            <p:ph idx="1" type="body"/>
          </p:nvPr>
        </p:nvSpPr>
        <p:spPr>
          <a:xfrm>
            <a:off x="581200" y="1924275"/>
            <a:ext cx="11029500" cy="4744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100"/>
              <a:t>After recategorizing </a:t>
            </a:r>
            <a:r>
              <a:rPr lang="en-IN" sz="2100"/>
              <a:t>the ‘worktype’ field in the dataset, we branched the following work types under an umbrella term ‘renovation’ : </a:t>
            </a:r>
            <a:endParaRPr sz="2100"/>
          </a:p>
          <a:p>
            <a:pPr indent="-3683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lang="en-I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Interior/Exterior Work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683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lang="en-I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Renovations - Exterior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683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lang="en-I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Renovations - Interior NSC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683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lang="en-I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Insulation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683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lang="en-I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Siding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683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lang="en-I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Installation of Decorative Mat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683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lang="en-I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Installation of Floor Covering 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683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lang="en-I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Installation of InteriorFinish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683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lang="en-I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Installation/Evaluation of Mat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This recategorized worktype field has been used for the following graphs and analysis on renovations happening around boston over the years </a:t>
            </a:r>
            <a:endParaRPr sz="2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9"/>
          <p:cNvSpPr txBox="1"/>
          <p:nvPr>
            <p:ph type="title"/>
          </p:nvPr>
        </p:nvSpPr>
        <p:spPr>
          <a:xfrm>
            <a:off x="581192" y="702156"/>
            <a:ext cx="11029500" cy="1013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Permits Issued VS. Year</a:t>
            </a:r>
            <a:endParaRPr/>
          </a:p>
        </p:txBody>
      </p:sp>
      <p:sp>
        <p:nvSpPr>
          <p:cNvPr id="142" name="Google Shape;142;p19"/>
          <p:cNvSpPr txBox="1"/>
          <p:nvPr>
            <p:ph idx="1" type="body"/>
          </p:nvPr>
        </p:nvSpPr>
        <p:spPr>
          <a:xfrm>
            <a:off x="6771700" y="2041800"/>
            <a:ext cx="5185200" cy="4539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333756" lvl="0" marL="45720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SzPts val="1656"/>
              <a:buChar char="◼"/>
            </a:pPr>
            <a:r>
              <a:rPr b="1" lang="en-IN">
                <a:latin typeface="Montserrat"/>
                <a:ea typeface="Montserrat"/>
                <a:cs typeface="Montserrat"/>
                <a:sym typeface="Montserrat"/>
              </a:rPr>
              <a:t>Excluding 2006-2009, and 2024: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-333756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56"/>
              <a:buChar char="◼"/>
            </a:pPr>
            <a:r>
              <a:rPr b="1" lang="en-IN" sz="18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2019</a:t>
            </a:r>
            <a:r>
              <a:rPr lang="en-IN" sz="1800"/>
              <a:t> has the </a:t>
            </a:r>
            <a:r>
              <a:rPr b="1" lang="en-IN" sz="1800">
                <a:solidFill>
                  <a:srgbClr val="CC4125"/>
                </a:solidFill>
                <a:latin typeface="Montserrat"/>
                <a:ea typeface="Montserrat"/>
                <a:cs typeface="Montserrat"/>
                <a:sym typeface="Montserrat"/>
              </a:rPr>
              <a:t>maximum</a:t>
            </a:r>
            <a:r>
              <a:rPr lang="en-IN" sz="1800"/>
              <a:t> permits which is: </a:t>
            </a:r>
            <a:r>
              <a:rPr b="1" lang="en-IN" sz="1800">
                <a:solidFill>
                  <a:srgbClr val="CC4125"/>
                </a:solidFill>
                <a:latin typeface="Montserrat"/>
                <a:ea typeface="Montserrat"/>
                <a:cs typeface="Montserrat"/>
                <a:sym typeface="Montserrat"/>
              </a:rPr>
              <a:t>48867 permits</a:t>
            </a:r>
            <a:endParaRPr b="1" sz="1800">
              <a:solidFill>
                <a:srgbClr val="CC4125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3756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56"/>
              <a:buChar char="◼"/>
            </a:pPr>
            <a:r>
              <a:rPr b="1" lang="en-IN" sz="18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2020</a:t>
            </a:r>
            <a:r>
              <a:rPr lang="en-IN" sz="1800"/>
              <a:t> has the </a:t>
            </a:r>
            <a:r>
              <a:rPr b="1" lang="en-IN" sz="1800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rPr>
              <a:t>minimum</a:t>
            </a:r>
            <a:r>
              <a:rPr lang="en-IN" sz="1800"/>
              <a:t> permits which is: </a:t>
            </a:r>
            <a:r>
              <a:rPr b="1" lang="en-IN" sz="1800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rPr>
              <a:t>34837 permits</a:t>
            </a:r>
            <a:endParaRPr b="1" sz="1800">
              <a:solidFill>
                <a:schemeClr val="accent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3756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56"/>
              <a:buChar char="◼"/>
            </a:pPr>
            <a:r>
              <a:rPr b="1" lang="en-IN">
                <a:latin typeface="Montserrat"/>
                <a:ea typeface="Montserrat"/>
                <a:cs typeface="Montserrat"/>
                <a:sym typeface="Montserrat"/>
              </a:rPr>
              <a:t>Percentage Change: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-333756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56"/>
              <a:buFont typeface="Montserrat"/>
              <a:buChar char="◼"/>
            </a:pPr>
            <a:r>
              <a:rPr b="1" lang="en-IN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2019-2020</a:t>
            </a:r>
            <a:r>
              <a:rPr lang="en-IN"/>
              <a:t> has the </a:t>
            </a:r>
            <a:r>
              <a:rPr b="1" lang="en-IN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rPr>
              <a:t>minimum</a:t>
            </a:r>
            <a:r>
              <a:rPr lang="en-IN"/>
              <a:t> percentage growth which is: </a:t>
            </a:r>
            <a:r>
              <a:rPr b="1" lang="en-IN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rPr>
              <a:t>-28.71%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-333756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56"/>
              <a:buChar char="◼"/>
            </a:pPr>
            <a:r>
              <a:rPr b="1" lang="en-IN" sz="18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2020-2021</a:t>
            </a:r>
            <a:r>
              <a:rPr lang="en-IN" sz="1800"/>
              <a:t> has the </a:t>
            </a:r>
            <a:r>
              <a:rPr b="1" lang="en-IN" sz="1800">
                <a:solidFill>
                  <a:srgbClr val="CC4125"/>
                </a:solidFill>
                <a:latin typeface="Montserrat"/>
                <a:ea typeface="Montserrat"/>
                <a:cs typeface="Montserrat"/>
                <a:sym typeface="Montserrat"/>
              </a:rPr>
              <a:t>maximum</a:t>
            </a:r>
            <a:r>
              <a:rPr lang="en-IN" sz="1800"/>
              <a:t> percentage growth which is: </a:t>
            </a:r>
            <a:r>
              <a:rPr b="1" lang="en-IN" sz="1800">
                <a:solidFill>
                  <a:srgbClr val="CC4125"/>
                </a:solidFill>
                <a:latin typeface="Montserrat"/>
                <a:ea typeface="Montserrat"/>
                <a:cs typeface="Montserrat"/>
                <a:sym typeface="Montserrat"/>
              </a:rPr>
              <a:t>16.29%</a:t>
            </a:r>
            <a:endParaRPr b="1">
              <a:solidFill>
                <a:schemeClr val="accent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9625" y="2405075"/>
            <a:ext cx="6419300" cy="382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0"/>
          <p:cNvSpPr txBox="1"/>
          <p:nvPr>
            <p:ph type="title"/>
          </p:nvPr>
        </p:nvSpPr>
        <p:spPr>
          <a:xfrm>
            <a:off x="8953625" y="810900"/>
            <a:ext cx="2636100" cy="24795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000"/>
              <a:t>Number of permits (yearly) for each community</a:t>
            </a:r>
            <a:endParaRPr sz="3000"/>
          </a:p>
        </p:txBody>
      </p:sp>
      <p:pic>
        <p:nvPicPr>
          <p:cNvPr id="150" name="Google Shape;15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6175" y="675725"/>
            <a:ext cx="8433075" cy="4068875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0"/>
          <p:cNvSpPr txBox="1"/>
          <p:nvPr>
            <p:ph idx="1" type="body"/>
          </p:nvPr>
        </p:nvSpPr>
        <p:spPr>
          <a:xfrm>
            <a:off x="346175" y="4897000"/>
            <a:ext cx="3931500" cy="1979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rPr lang="en-IN" sz="1900"/>
              <a:t>Top 3 communities with the </a:t>
            </a:r>
            <a:r>
              <a:rPr b="1" lang="en-IN" sz="1900">
                <a:latin typeface="Montserrat"/>
                <a:ea typeface="Montserrat"/>
                <a:cs typeface="Montserrat"/>
                <a:sym typeface="Montserrat"/>
              </a:rPr>
              <a:t>most</a:t>
            </a:r>
            <a:r>
              <a:rPr lang="en-IN" sz="1900"/>
              <a:t> permits issued:</a:t>
            </a:r>
            <a:endParaRPr sz="1900"/>
          </a:p>
          <a:p>
            <a:pPr indent="-340106" lvl="0" marL="45720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SzPts val="1756"/>
              <a:buChar char="◼"/>
            </a:pPr>
            <a:r>
              <a:rPr b="1" lang="en-IN" sz="1900">
                <a:latin typeface="Montserrat"/>
                <a:ea typeface="Montserrat"/>
                <a:cs typeface="Montserrat"/>
                <a:sym typeface="Montserrat"/>
              </a:rPr>
              <a:t>Central Boston</a:t>
            </a:r>
            <a:endParaRPr b="1"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-340106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56"/>
              <a:buChar char="◼"/>
            </a:pPr>
            <a:r>
              <a:rPr b="1" lang="en-IN" sz="1900">
                <a:latin typeface="Montserrat"/>
                <a:ea typeface="Montserrat"/>
                <a:cs typeface="Montserrat"/>
                <a:sym typeface="Montserrat"/>
              </a:rPr>
              <a:t>Dorchester</a:t>
            </a:r>
            <a:endParaRPr b="1"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-340106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56"/>
              <a:buChar char="◼"/>
            </a:pPr>
            <a:r>
              <a:rPr b="1" lang="en-IN" sz="1900">
                <a:latin typeface="Montserrat"/>
                <a:ea typeface="Montserrat"/>
                <a:cs typeface="Montserrat"/>
                <a:sym typeface="Montserrat"/>
              </a:rPr>
              <a:t>Back Bay/Beacon Hill</a:t>
            </a:r>
            <a:endParaRPr b="1"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2" name="Google Shape;152;p20"/>
          <p:cNvSpPr txBox="1"/>
          <p:nvPr>
            <p:ph idx="1" type="body"/>
          </p:nvPr>
        </p:nvSpPr>
        <p:spPr>
          <a:xfrm>
            <a:off x="4417375" y="4897000"/>
            <a:ext cx="3931500" cy="1979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rPr lang="en-IN" sz="1900"/>
              <a:t>C</a:t>
            </a:r>
            <a:r>
              <a:rPr lang="en-IN" sz="1900"/>
              <a:t>ommunities with the </a:t>
            </a:r>
            <a:r>
              <a:rPr b="1" lang="en-IN" sz="1900">
                <a:latin typeface="Montserrat"/>
                <a:ea typeface="Montserrat"/>
                <a:cs typeface="Montserrat"/>
                <a:sym typeface="Montserrat"/>
              </a:rPr>
              <a:t>least</a:t>
            </a:r>
            <a:r>
              <a:rPr lang="en-IN" sz="1900"/>
              <a:t> permits issued:</a:t>
            </a:r>
            <a:endParaRPr sz="1900"/>
          </a:p>
          <a:p>
            <a:pPr indent="-340106" lvl="0" marL="45720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SzPts val="1756"/>
              <a:buChar char="◼"/>
            </a:pPr>
            <a:r>
              <a:rPr b="1" lang="en-IN" sz="1900">
                <a:latin typeface="Montserrat"/>
                <a:ea typeface="Montserrat"/>
                <a:cs typeface="Montserrat"/>
                <a:sym typeface="Montserrat"/>
              </a:rPr>
              <a:t>Readville</a:t>
            </a:r>
            <a:endParaRPr b="1"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-340106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56"/>
              <a:buChar char="◼"/>
            </a:pPr>
            <a:r>
              <a:rPr b="1" lang="en-IN" sz="1900">
                <a:latin typeface="Montserrat"/>
                <a:ea typeface="Montserrat"/>
                <a:cs typeface="Montserrat"/>
                <a:sym typeface="Montserrat"/>
              </a:rPr>
              <a:t>Newton (No Data Found)</a:t>
            </a:r>
            <a:endParaRPr b="1"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"/>
              <a:buChar char="◼"/>
            </a:pPr>
            <a:r>
              <a:rPr b="1" lang="en-IN" sz="1900">
                <a:latin typeface="Montserrat"/>
                <a:ea typeface="Montserrat"/>
                <a:cs typeface="Montserrat"/>
                <a:sym typeface="Montserrat"/>
              </a:rPr>
              <a:t>Dedham (No Data Found)</a:t>
            </a:r>
            <a:endParaRPr b="1"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53" name="Google Shape;153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36499"/>
            <a:ext cx="8779251" cy="43096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1"/>
          <p:cNvSpPr txBox="1"/>
          <p:nvPr>
            <p:ph type="title"/>
          </p:nvPr>
        </p:nvSpPr>
        <p:spPr>
          <a:xfrm>
            <a:off x="581192" y="702156"/>
            <a:ext cx="11029500" cy="1013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Noticeable</a:t>
            </a:r>
            <a:r>
              <a:rPr lang="en-IN"/>
              <a:t> Findings</a:t>
            </a:r>
            <a:endParaRPr/>
          </a:p>
        </p:txBody>
      </p:sp>
      <p:sp>
        <p:nvSpPr>
          <p:cNvPr id="160" name="Google Shape;160;p21"/>
          <p:cNvSpPr txBox="1"/>
          <p:nvPr>
            <p:ph idx="1" type="body"/>
          </p:nvPr>
        </p:nvSpPr>
        <p:spPr>
          <a:xfrm>
            <a:off x="581250" y="2048301"/>
            <a:ext cx="11029500" cy="4341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352806" lvl="0" marL="457200" rtl="0" algn="l">
              <a:spcBef>
                <a:spcPts val="360"/>
              </a:spcBef>
              <a:spcAft>
                <a:spcPts val="0"/>
              </a:spcAft>
              <a:buSzPts val="1956"/>
              <a:buChar char="◼"/>
            </a:pPr>
            <a:r>
              <a:rPr lang="en-IN" sz="2100"/>
              <a:t>From </a:t>
            </a:r>
            <a:r>
              <a:rPr b="1" lang="en-IN" sz="2100">
                <a:latin typeface="Montserrat"/>
                <a:ea typeface="Montserrat"/>
                <a:cs typeface="Montserrat"/>
                <a:sym typeface="Montserrat"/>
              </a:rPr>
              <a:t>2010-2018</a:t>
            </a:r>
            <a:r>
              <a:rPr lang="en-IN" sz="2100"/>
              <a:t>, </a:t>
            </a:r>
            <a:r>
              <a:rPr b="1" lang="en-IN" sz="21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Central Boston</a:t>
            </a:r>
            <a:r>
              <a:rPr lang="en-IN" sz="2100"/>
              <a:t> is always on the </a:t>
            </a:r>
            <a:r>
              <a:rPr b="1" lang="en-IN" sz="2100">
                <a:latin typeface="Montserrat"/>
                <a:ea typeface="Montserrat"/>
                <a:cs typeface="Montserrat"/>
                <a:sym typeface="Montserrat"/>
              </a:rPr>
              <a:t>top 1 position</a:t>
            </a:r>
            <a:r>
              <a:rPr lang="en-IN" sz="2100"/>
              <a:t> with </a:t>
            </a:r>
            <a:r>
              <a:rPr b="1" lang="en-IN" sz="2100">
                <a:latin typeface="Montserrat"/>
                <a:ea typeface="Montserrat"/>
                <a:cs typeface="Montserrat"/>
                <a:sym typeface="Montserrat"/>
              </a:rPr>
              <a:t>most</a:t>
            </a:r>
            <a:r>
              <a:rPr lang="en-IN" sz="2100"/>
              <a:t> permits</a:t>
            </a:r>
            <a:endParaRPr sz="21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-352806" lvl="0" marL="457200" rtl="0" algn="l">
              <a:spcBef>
                <a:spcPts val="360"/>
              </a:spcBef>
              <a:spcAft>
                <a:spcPts val="0"/>
              </a:spcAft>
              <a:buSzPts val="1956"/>
              <a:buChar char="◼"/>
            </a:pPr>
            <a:r>
              <a:rPr lang="en-IN" sz="2100"/>
              <a:t>Starting from </a:t>
            </a:r>
            <a:r>
              <a:rPr b="1" lang="en-IN" sz="2100">
                <a:latin typeface="Montserrat"/>
                <a:ea typeface="Montserrat"/>
                <a:cs typeface="Montserrat"/>
                <a:sym typeface="Montserrat"/>
              </a:rPr>
              <a:t>2019</a:t>
            </a:r>
            <a:r>
              <a:rPr lang="en-IN" sz="2100"/>
              <a:t>, </a:t>
            </a:r>
            <a:r>
              <a:rPr b="1" lang="en-IN" sz="21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Dorchester</a:t>
            </a:r>
            <a:r>
              <a:rPr lang="en-IN" sz="2100"/>
              <a:t> becomes the </a:t>
            </a:r>
            <a:r>
              <a:rPr b="1" lang="en-IN" sz="2100">
                <a:latin typeface="Montserrat"/>
                <a:ea typeface="Montserrat"/>
                <a:cs typeface="Montserrat"/>
                <a:sym typeface="Montserrat"/>
              </a:rPr>
              <a:t>top 1</a:t>
            </a:r>
            <a:r>
              <a:rPr lang="en-IN" sz="2100"/>
              <a:t> community with the </a:t>
            </a:r>
            <a:r>
              <a:rPr b="1" lang="en-IN" sz="2100">
                <a:latin typeface="Montserrat"/>
                <a:ea typeface="Montserrat"/>
                <a:cs typeface="Montserrat"/>
                <a:sym typeface="Montserrat"/>
              </a:rPr>
              <a:t>most</a:t>
            </a:r>
            <a:r>
              <a:rPr lang="en-IN" sz="2100"/>
              <a:t> permits</a:t>
            </a:r>
            <a:endParaRPr sz="21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-352806" lvl="0" marL="457200" rtl="0" algn="l">
              <a:spcBef>
                <a:spcPts val="360"/>
              </a:spcBef>
              <a:spcAft>
                <a:spcPts val="0"/>
              </a:spcAft>
              <a:buSzPts val="1956"/>
              <a:buChar char="◼"/>
            </a:pPr>
            <a:r>
              <a:rPr b="1" lang="en-IN" sz="2100">
                <a:latin typeface="Montserrat"/>
                <a:ea typeface="Montserrat"/>
                <a:cs typeface="Montserrat"/>
                <a:sym typeface="Montserrat"/>
              </a:rPr>
              <a:t>Other than 2021</a:t>
            </a:r>
            <a:r>
              <a:rPr lang="en-IN" sz="2100"/>
              <a:t>, </a:t>
            </a:r>
            <a:r>
              <a:rPr b="1" lang="en-IN" sz="21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Central Boston</a:t>
            </a:r>
            <a:r>
              <a:rPr lang="en-IN" sz="2100"/>
              <a:t>, </a:t>
            </a:r>
            <a:r>
              <a:rPr b="1" lang="en-IN" sz="2100">
                <a:solidFill>
                  <a:srgbClr val="13A694"/>
                </a:solidFill>
                <a:latin typeface="Montserrat"/>
                <a:ea typeface="Montserrat"/>
                <a:cs typeface="Montserrat"/>
                <a:sym typeface="Montserrat"/>
              </a:rPr>
              <a:t>Dorchester</a:t>
            </a:r>
            <a:r>
              <a:rPr lang="en-IN" sz="2100"/>
              <a:t>, and </a:t>
            </a:r>
            <a:r>
              <a:rPr b="1" lang="en-IN" sz="2100">
                <a:solidFill>
                  <a:srgbClr val="13A694"/>
                </a:solidFill>
                <a:latin typeface="Montserrat"/>
                <a:ea typeface="Montserrat"/>
                <a:cs typeface="Montserrat"/>
                <a:sym typeface="Montserrat"/>
              </a:rPr>
              <a:t>Back Bay/Beacon Hill</a:t>
            </a:r>
            <a:r>
              <a:rPr lang="en-IN" sz="2100">
                <a:solidFill>
                  <a:srgbClr val="13A694"/>
                </a:solidFill>
              </a:rPr>
              <a:t> </a:t>
            </a:r>
            <a:r>
              <a:rPr lang="en-IN" sz="2100"/>
              <a:t>are always the </a:t>
            </a:r>
            <a:r>
              <a:rPr b="1" lang="en-IN" sz="2100">
                <a:latin typeface="Montserrat"/>
                <a:ea typeface="Montserrat"/>
                <a:cs typeface="Montserrat"/>
                <a:sym typeface="Montserrat"/>
              </a:rPr>
              <a:t>top 3 </a:t>
            </a:r>
            <a:r>
              <a:rPr lang="en-IN" sz="2100"/>
              <a:t>communities with the </a:t>
            </a:r>
            <a:r>
              <a:rPr b="1" lang="en-IN" sz="2100">
                <a:latin typeface="Montserrat"/>
                <a:ea typeface="Montserrat"/>
                <a:cs typeface="Montserrat"/>
                <a:sym typeface="Montserrat"/>
              </a:rPr>
              <a:t>most</a:t>
            </a:r>
            <a:r>
              <a:rPr lang="en-IN" sz="2100"/>
              <a:t> permits</a:t>
            </a:r>
            <a:endParaRPr sz="2100"/>
          </a:p>
          <a:p>
            <a:pPr indent="-352806" lvl="1" marL="914400" rtl="0" algn="l">
              <a:spcBef>
                <a:spcPts val="0"/>
              </a:spcBef>
              <a:spcAft>
                <a:spcPts val="0"/>
              </a:spcAft>
              <a:buSzPts val="1956"/>
              <a:buChar char="◼"/>
            </a:pPr>
            <a:r>
              <a:rPr b="1" lang="en-IN" sz="1900">
                <a:latin typeface="Montserrat"/>
                <a:ea typeface="Montserrat"/>
                <a:cs typeface="Montserrat"/>
                <a:sym typeface="Montserrat"/>
              </a:rPr>
              <a:t>2021</a:t>
            </a:r>
            <a:r>
              <a:rPr lang="en-IN" sz="1900"/>
              <a:t>: sudden increase in </a:t>
            </a:r>
            <a:r>
              <a:rPr b="1" lang="en-IN" sz="19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South Boston</a:t>
            </a:r>
            <a:r>
              <a:rPr b="1" lang="en-IN" sz="1900">
                <a:latin typeface="Montserrat"/>
                <a:ea typeface="Montserrat"/>
                <a:cs typeface="Montserrat"/>
                <a:sym typeface="Montserrat"/>
              </a:rPr>
              <a:t> (3620 permits)</a:t>
            </a:r>
            <a:r>
              <a:rPr lang="en-IN" sz="1900"/>
              <a:t>, </a:t>
            </a:r>
            <a:r>
              <a:rPr lang="en-IN" sz="1900"/>
              <a:t>suppressing</a:t>
            </a:r>
            <a:r>
              <a:rPr lang="en-IN" sz="1900"/>
              <a:t> Back Bay/Beacon Hill area</a:t>
            </a:r>
            <a:endParaRPr sz="19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Dividend">
  <a:themeElements>
    <a:clrScheme name="Custom 4">
      <a:dk1>
        <a:srgbClr val="000000"/>
      </a:dk1>
      <a:lt1>
        <a:srgbClr val="FFFFFF"/>
      </a:lt1>
      <a:dk2>
        <a:srgbClr val="3D3D3D"/>
      </a:dk2>
      <a:lt2>
        <a:srgbClr val="EBEBEB"/>
      </a:lt2>
      <a:accent1>
        <a:srgbClr val="000000"/>
      </a:accent1>
      <a:accent2>
        <a:srgbClr val="13A694"/>
      </a:accent2>
      <a:accent3>
        <a:srgbClr val="D9E5D8"/>
      </a:accent3>
      <a:accent4>
        <a:srgbClr val="A9A9A9"/>
      </a:accent4>
      <a:accent5>
        <a:srgbClr val="66B1CE"/>
      </a:accent5>
      <a:accent6>
        <a:srgbClr val="40619D"/>
      </a:accent6>
      <a:hlink>
        <a:srgbClr val="828282"/>
      </a:hlink>
      <a:folHlink>
        <a:srgbClr val="A5A5A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